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1"/>
  </p:notesMasterIdLst>
  <p:sldIdLst>
    <p:sldId id="256" r:id="rId2"/>
    <p:sldId id="320" r:id="rId3"/>
    <p:sldId id="322" r:id="rId4"/>
    <p:sldId id="323" r:id="rId5"/>
    <p:sldId id="324" r:id="rId6"/>
    <p:sldId id="321" r:id="rId7"/>
    <p:sldId id="327" r:id="rId8"/>
    <p:sldId id="378" r:id="rId9"/>
    <p:sldId id="377" r:id="rId10"/>
    <p:sldId id="257" r:id="rId11"/>
    <p:sldId id="285" r:id="rId12"/>
    <p:sldId id="329" r:id="rId13"/>
    <p:sldId id="325" r:id="rId14"/>
    <p:sldId id="326" r:id="rId15"/>
    <p:sldId id="273" r:id="rId16"/>
    <p:sldId id="330" r:id="rId17"/>
    <p:sldId id="333" r:id="rId18"/>
    <p:sldId id="334" r:id="rId19"/>
    <p:sldId id="335" r:id="rId20"/>
    <p:sldId id="347" r:id="rId21"/>
    <p:sldId id="331" r:id="rId22"/>
    <p:sldId id="336" r:id="rId23"/>
    <p:sldId id="337" r:id="rId24"/>
    <p:sldId id="275" r:id="rId25"/>
    <p:sldId id="282" r:id="rId26"/>
    <p:sldId id="283" r:id="rId27"/>
    <p:sldId id="338" r:id="rId28"/>
    <p:sldId id="339" r:id="rId29"/>
    <p:sldId id="340" r:id="rId30"/>
    <p:sldId id="350" r:id="rId31"/>
    <p:sldId id="349" r:id="rId32"/>
    <p:sldId id="341" r:id="rId33"/>
    <p:sldId id="351" r:id="rId34"/>
    <p:sldId id="352" r:id="rId35"/>
    <p:sldId id="342" r:id="rId36"/>
    <p:sldId id="353" r:id="rId37"/>
    <p:sldId id="355" r:id="rId38"/>
    <p:sldId id="345" r:id="rId39"/>
    <p:sldId id="346" r:id="rId40"/>
    <p:sldId id="300" r:id="rId41"/>
    <p:sldId id="356" r:id="rId42"/>
    <p:sldId id="359" r:id="rId43"/>
    <p:sldId id="358" r:id="rId44"/>
    <p:sldId id="360" r:id="rId45"/>
    <p:sldId id="361" r:id="rId46"/>
    <p:sldId id="315" r:id="rId47"/>
    <p:sldId id="316" r:id="rId48"/>
    <p:sldId id="375" r:id="rId49"/>
    <p:sldId id="260" r:id="rId50"/>
    <p:sldId id="261" r:id="rId51"/>
    <p:sldId id="366" r:id="rId52"/>
    <p:sldId id="363" r:id="rId53"/>
    <p:sldId id="274" r:id="rId54"/>
    <p:sldId id="348" r:id="rId55"/>
    <p:sldId id="270" r:id="rId56"/>
    <p:sldId id="278" r:id="rId57"/>
    <p:sldId id="367" r:id="rId58"/>
    <p:sldId id="369" r:id="rId59"/>
    <p:sldId id="286" r:id="rId60"/>
    <p:sldId id="288" r:id="rId61"/>
    <p:sldId id="303" r:id="rId62"/>
    <p:sldId id="290" r:id="rId63"/>
    <p:sldId id="289" r:id="rId64"/>
    <p:sldId id="292" r:id="rId65"/>
    <p:sldId id="362" r:id="rId66"/>
    <p:sldId id="373" r:id="rId67"/>
    <p:sldId id="293" r:id="rId68"/>
    <p:sldId id="374" r:id="rId69"/>
    <p:sldId id="306" r:id="rId70"/>
    <p:sldId id="291" r:id="rId71"/>
    <p:sldId id="294" r:id="rId72"/>
    <p:sldId id="313" r:id="rId73"/>
    <p:sldId id="296" r:id="rId74"/>
    <p:sldId id="297" r:id="rId75"/>
    <p:sldId id="295" r:id="rId76"/>
    <p:sldId id="372" r:id="rId77"/>
    <p:sldId id="259" r:id="rId78"/>
    <p:sldId id="379" r:id="rId79"/>
    <p:sldId id="376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91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76947" autoAdjust="0"/>
  </p:normalViewPr>
  <p:slideViewPr>
    <p:cSldViewPr snapToGrid="0">
      <p:cViewPr varScale="1">
        <p:scale>
          <a:sx n="55" d="100"/>
          <a:sy n="55" d="100"/>
        </p:scale>
        <p:origin x="1502" y="38"/>
      </p:cViewPr>
      <p:guideLst/>
    </p:cSldViewPr>
  </p:slideViewPr>
  <p:outlineViewPr>
    <p:cViewPr>
      <p:scale>
        <a:sx n="33" d="100"/>
        <a:sy n="33" d="100"/>
      </p:scale>
      <p:origin x="0" y="-36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3089" y="4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1CC687-5C01-4CC2-81F1-F68C6E8C2DB0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87502A-8146-447A-A105-EF92AC9F6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20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visualstudio/using-newtonsoft-json-in-a-visual-studio-extension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Всем привет!</a:t>
            </a:r>
          </a:p>
          <a:p>
            <a:r>
              <a:rPr lang="ru-RU" dirty="0"/>
              <a:t>Спасибо, что пришли на мой доклад.</a:t>
            </a:r>
          </a:p>
          <a:p>
            <a:r>
              <a:rPr lang="en-US" dirty="0"/>
              <a:t>&lt;</a:t>
            </a:r>
            <a:r>
              <a:rPr lang="ru-RU" dirty="0"/>
              <a:t>пауза</a:t>
            </a:r>
            <a:r>
              <a:rPr lang="en-US" dirty="0"/>
              <a:t>&gt;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831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руководствовались тем, что чем раньше найден баг, тем это лучше и дешевле.</a:t>
            </a:r>
          </a:p>
          <a:p>
            <a:r>
              <a:rPr lang="ru-RU" dirty="0"/>
              <a:t>Есть такой учёный в области </a:t>
            </a:r>
            <a:r>
              <a:rPr lang="en-US" dirty="0"/>
              <a:t>computer science, </a:t>
            </a:r>
            <a:r>
              <a:rPr lang="ru-RU" dirty="0"/>
              <a:t>Ларри Боэм, и он постулировал вот такую кривую: ошибки, найденные ещё на этапе девелопмента, выходят компании гораздо дешевле, чем те, что найдены на этапе тестирования или вообще в продакшне.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22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495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Кроме того, мы периодически наступали на грабли вида «ошибок копипаста» и прочих подобных глупых ошибок.</a:t>
            </a:r>
          </a:p>
          <a:p>
            <a:r>
              <a:rPr lang="ru-RU" dirty="0"/>
              <a:t>В нашем фреймворке, как и во многих других, в некоторых местах используются </a:t>
            </a:r>
            <a:r>
              <a:rPr lang="en-US" dirty="0"/>
              <a:t>naming conventions, </a:t>
            </a:r>
            <a:r>
              <a:rPr lang="ru-RU" dirty="0"/>
              <a:t>поэтому какая-нибудь опечатка иногда стоила пары часов дебага.</a:t>
            </a:r>
          </a:p>
          <a:p>
            <a:endParaRPr lang="ru-RU" dirty="0"/>
          </a:p>
          <a:p>
            <a:r>
              <a:rPr lang="ru-RU" dirty="0"/>
              <a:t>Плюс статического анализа в том, что он распознаёт сложные паттерны, которые человеку не особо заметны, и у анализаторов не «замыливается» глаз, как у невыспавшегося разработчика после четвёртой чашки кофе.</a:t>
            </a:r>
          </a:p>
          <a:p>
            <a:r>
              <a:rPr lang="ru-RU" dirty="0"/>
              <a:t>Кроме того, в отличие от просмотра пулл реквестов «глазами», проверяется вся кодовая база, а не только то, что непосредственно поменялось.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46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Тогда, два года назад, про </a:t>
            </a:r>
            <a:r>
              <a:rPr lang="en-US" dirty="0"/>
              <a:t>Roslyn </a:t>
            </a:r>
            <a:r>
              <a:rPr lang="ru-RU" dirty="0"/>
              <a:t>мы слышали буквально краем уха, но идея казалась клёвой, а тут как раз подступал внутрикомпанейский хакатон, и мы решили попробовать.</a:t>
            </a:r>
          </a:p>
          <a:p>
            <a:endParaRPr lang="ru-RU" dirty="0"/>
          </a:p>
          <a:p>
            <a:r>
              <a:rPr lang="ru-RU" dirty="0"/>
              <a:t>И тут надо отдать должное создателям </a:t>
            </a:r>
            <a:r>
              <a:rPr lang="en-US" dirty="0"/>
              <a:t>Roslyn</a:t>
            </a:r>
            <a:r>
              <a:rPr lang="ru-RU" dirty="0"/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1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...потому что мы втроём за 24 часа написали 12 анализаторов, 8 код фиксов и кастомную подсветку кода в Вижуал Студии.</a:t>
            </a:r>
          </a:p>
          <a:p>
            <a:r>
              <a:rPr lang="ru-RU" dirty="0"/>
              <a:t>До хакатона мы особо не вникали в документацию, и всё разбирали прямо на ходу.</a:t>
            </a:r>
          </a:p>
          <a:p>
            <a:r>
              <a:rPr lang="ru-RU" dirty="0"/>
              <a:t>И </a:t>
            </a:r>
            <a:r>
              <a:rPr lang="en-US" dirty="0"/>
              <a:t>API Roslyn </a:t>
            </a:r>
            <a:r>
              <a:rPr lang="ru-RU" dirty="0"/>
              <a:t>настолько хорошо продуманное и понятное, вся эта концепция иммутабельности практически не даёт шанса отстрелить себе ногу.</a:t>
            </a:r>
          </a:p>
          <a:p>
            <a:endParaRPr lang="ru-RU" dirty="0"/>
          </a:p>
          <a:p>
            <a:r>
              <a:rPr lang="ru-RU" dirty="0"/>
              <a:t>Идея супер, судьям она очень понравилась, мы заняли первое место, всё круто...</a:t>
            </a:r>
          </a:p>
          <a:p>
            <a:r>
              <a:rPr lang="ru-RU" dirty="0"/>
              <a:t>И тут, отоспавшись после хакатона, мы решили прогнать наши анализаторы не только на каких-то отдельных файлах, которые мы использовали для демок, а на всём нашем солюшне. А он очень и очень большой, 400 </a:t>
            </a:r>
            <a:r>
              <a:rPr lang="en-US" dirty="0" err="1"/>
              <a:t>kLoC</a:t>
            </a:r>
            <a:endParaRPr lang="en-US" dirty="0"/>
          </a:p>
          <a:p>
            <a:endParaRPr lang="en-US" dirty="0"/>
          </a:p>
          <a:p>
            <a:r>
              <a:rPr lang="ru-RU" dirty="0"/>
              <a:t>И мы нашли где-то около 2000 ошибок. В продакшн коде, который успешно используется тысячами клиентов.</a:t>
            </a:r>
          </a:p>
          <a:p>
            <a:endParaRPr lang="ru-RU" dirty="0"/>
          </a:p>
          <a:p>
            <a:r>
              <a:rPr lang="ru-RU" dirty="0"/>
              <a:t>В нас закрались смутные подозрения...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65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тут мы подходим к первой важной теме.</a:t>
            </a:r>
          </a:p>
          <a:p>
            <a:r>
              <a:rPr lang="ru-RU" dirty="0"/>
              <a:t>Как правильно тестировать анализаторы и код фиксы.</a:t>
            </a:r>
          </a:p>
          <a:p>
            <a:r>
              <a:rPr lang="ru-RU" dirty="0"/>
              <a:t>Конечно же, как оказалось, у нас было большое количество того, что называется </a:t>
            </a:r>
            <a:r>
              <a:rPr lang="en-US" dirty="0"/>
              <a:t>false-positive </a:t>
            </a:r>
            <a:r>
              <a:rPr lang="ru-RU" dirty="0"/>
              <a:t>срабатывания — когда ошибки на самом деле нет, а ваш анализатор её находит, ну это примерно как ваш тимлид в плохом настроении на код ревью.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982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самом деле, сама модель анализаторов и код фиксов в </a:t>
            </a:r>
            <a:r>
              <a:rPr lang="en-US" dirty="0"/>
              <a:t>Roslyn </a:t>
            </a:r>
            <a:r>
              <a:rPr lang="ru-RU" dirty="0"/>
              <a:t>такова, что </a:t>
            </a:r>
            <a:r>
              <a:rPr lang="en-US" dirty="0"/>
              <a:t>TDD </a:t>
            </a:r>
            <a:r>
              <a:rPr lang="ru-RU" dirty="0"/>
              <a:t>на неё идеально ложится.</a:t>
            </a:r>
          </a:p>
          <a:p>
            <a:endParaRPr lang="ru-RU" dirty="0"/>
          </a:p>
          <a:p>
            <a:r>
              <a:rPr lang="ru-RU" dirty="0"/>
              <a:t>Вот хотите вы написать новый анализатор, и вы ещё до написания кода прекрасно понимаете, на каком коде он должен ругаться, а на каком не должен.</a:t>
            </a:r>
          </a:p>
          <a:p>
            <a:endParaRPr lang="ru-RU" dirty="0"/>
          </a:p>
          <a:p>
            <a:r>
              <a:rPr lang="ru-RU" dirty="0"/>
              <a:t>И для написания хорошего анализатора как раз очень важно набросать кучу примеров для написания того, что называется «позитивными» и «негативными» тестами.</a:t>
            </a:r>
          </a:p>
          <a:p>
            <a:endParaRPr lang="ru-RU" dirty="0"/>
          </a:p>
          <a:p>
            <a:r>
              <a:rPr lang="ru-RU" dirty="0"/>
              <a:t>Давайте разберём на примере.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014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Все привыкли писать тесты на то, что система работает правильно.</a:t>
            </a:r>
          </a:p>
          <a:p>
            <a:r>
              <a:rPr lang="ru-RU" dirty="0"/>
              <a:t>В нашем случае — на то, что анализатор находит ошибки там, где надо.</a:t>
            </a:r>
          </a:p>
          <a:p>
            <a:r>
              <a:rPr lang="ru-RU" dirty="0"/>
              <a:t>Мы называем это «положительными» тестами, т.е. анализатор срабатывает на каком-то участке кода.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38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r>
              <a:rPr lang="ru-RU" dirty="0"/>
              <a:t>Но в случае со статическим анализом ничуть не менее важно писать тесты на то, что ваш анализатор НЕ сработает. Это так называемые «отрицательные» тесты.</a:t>
            </a:r>
          </a:p>
          <a:p>
            <a:endParaRPr lang="ru-RU" dirty="0"/>
          </a:p>
          <a:p>
            <a:r>
              <a:rPr lang="ru-RU" dirty="0"/>
              <a:t>Для конечных пользователей статического анализа нет ничего хуже «белого шума», когда у них ошибки показываются где надо и где не надо.</a:t>
            </a:r>
            <a:br>
              <a:rPr lang="ru-RU" dirty="0"/>
            </a:br>
            <a:r>
              <a:rPr lang="ru-RU" dirty="0"/>
              <a:t>Это «забивает» глаз и снижает ценность диагностики и её важность для зрителя.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442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Вторым важным моментом является то, что нужно писать реально много кейсов для тестов.</a:t>
            </a:r>
          </a:p>
          <a:p>
            <a:endParaRPr lang="ru-RU" dirty="0"/>
          </a:p>
          <a:p>
            <a:r>
              <a:rPr lang="ru-RU" dirty="0"/>
              <a:t>Вы, скорее всего, с первого раза даже не сможете представить всех ситуаций, в которых ваш анализатор может случайно вызваться и что-то зарепортить.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51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познакомимся.</a:t>
            </a:r>
          </a:p>
          <a:p>
            <a:r>
              <a:rPr lang="ru-RU" dirty="0"/>
              <a:t>Меня зовут Владимир Панченко, и я работаю тимлидом в компании Акуматика. Мы — продуктовая компания, занимаемся разработкой своей собственной облачной </a:t>
            </a:r>
            <a:r>
              <a:rPr lang="en-US" dirty="0"/>
              <a:t>ERP-</a:t>
            </a:r>
            <a:r>
              <a:rPr lang="ru-RU" dirty="0"/>
              <a:t>системы, системы управления предприятием для малого и среднего бизнеса.</a:t>
            </a:r>
          </a:p>
          <a:p>
            <a:endParaRPr lang="ru-RU" dirty="0"/>
          </a:p>
          <a:p>
            <a:r>
              <a:rPr lang="ru-RU" dirty="0"/>
              <a:t>Последние два года мы активно внедряем статический анализ и прочие интересные штуки для увеличения продуктивности написания кода, на базе </a:t>
            </a:r>
            <a:r>
              <a:rPr lang="en-US" dirty="0"/>
              <a:t>Roslyn, </a:t>
            </a:r>
            <a:r>
              <a:rPr lang="ru-RU" dirty="0"/>
              <a:t>конечно же.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41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Вторым важным моментом является то, что нужно писать реально много кейсов для тестов.</a:t>
            </a:r>
          </a:p>
          <a:p>
            <a:endParaRPr lang="ru-RU" dirty="0"/>
          </a:p>
          <a:p>
            <a:r>
              <a:rPr lang="ru-RU" dirty="0"/>
              <a:t>Вы, скорее всего, с первого раза даже не сможете представить всех ситуаций, в которых ваш анализатор может случайно вызваться и что-то зарепортить.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97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Неприятной тонкостью в тестировании Рослиновских анализаторов является тот факт, что для их тестирования нужно очень много бойлерплейт кода.</a:t>
            </a:r>
          </a:p>
          <a:p>
            <a:endParaRPr lang="ru-RU" dirty="0"/>
          </a:p>
          <a:p>
            <a:r>
              <a:rPr lang="ru-RU" dirty="0"/>
              <a:t>Типичный тест при запуске получает на вход исходный код документа, создаёт пустой </a:t>
            </a:r>
            <a:r>
              <a:rPr lang="en-US" dirty="0"/>
              <a:t>solution </a:t>
            </a:r>
            <a:r>
              <a:rPr lang="ru-RU" dirty="0"/>
              <a:t>и </a:t>
            </a:r>
            <a:r>
              <a:rPr lang="en-US" dirty="0"/>
              <a:t>project, </a:t>
            </a:r>
            <a:r>
              <a:rPr lang="ru-RU" dirty="0"/>
              <a:t>кладёт в него этот документ, добавляет все нужные референсы как на системные сборки, так и на сборки с вашими типами, используемые при анализе, применяет анализатор, собирает полученные диагностики, потом применяет код фикс и смотрит, что всё пофиксилось как ожидалось.</a:t>
            </a:r>
          </a:p>
          <a:p>
            <a:endParaRPr lang="ru-RU" dirty="0"/>
          </a:p>
          <a:p>
            <a:r>
              <a:rPr lang="ru-RU" dirty="0"/>
              <a:t>А бывают очень замороченные кейсы, когда вам нужно в тесте использовать несколько документов, один из которых на лету компилируется в </a:t>
            </a:r>
            <a:r>
              <a:rPr lang="en-US" dirty="0"/>
              <a:t>reference </a:t>
            </a:r>
            <a:r>
              <a:rPr lang="ru-RU" dirty="0"/>
              <a:t>для проекта, чтобы сделать недоступным его синтаксическое дерево, или передавать разные наборы референсов в проект, или добавлять туда файлы с настройками, или вообще тестировать что-нибудь более экзотическое типа </a:t>
            </a:r>
            <a:r>
              <a:rPr lang="en-US" dirty="0"/>
              <a:t>IntelliSense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28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тут </a:t>
            </a:r>
            <a:r>
              <a:rPr lang="en-US" dirty="0"/>
              <a:t>Microsoft</a:t>
            </a:r>
            <a:r>
              <a:rPr lang="ru-RU" dirty="0"/>
              <a:t> подложила нам жабу, потому что стандартный бойлерплейт, который идёт вместе со студийным темплейтом для анализатора и кодфикса, написан на </a:t>
            </a:r>
            <a:r>
              <a:rPr lang="en-US" dirty="0" err="1"/>
              <a:t>MSTest</a:t>
            </a:r>
            <a:r>
              <a:rPr lang="en-US" dirty="0"/>
              <a:t> </a:t>
            </a:r>
            <a:r>
              <a:rPr lang="ru-RU" dirty="0"/>
              <a:t>и вообще мало что умеет.</a:t>
            </a:r>
          </a:p>
          <a:p>
            <a:endParaRPr lang="ru-RU" dirty="0"/>
          </a:p>
          <a:p>
            <a:r>
              <a:rPr lang="ru-RU" dirty="0"/>
              <a:t>Что забавно, стандартные встроенные в студию анализаторы тестируются с помощью </a:t>
            </a:r>
            <a:r>
              <a:rPr lang="en-US" dirty="0" err="1"/>
              <a:t>xUnit</a:t>
            </a:r>
            <a:r>
              <a:rPr lang="ru-RU" dirty="0"/>
              <a:t>, они опенсорс, можно посмотреть.</a:t>
            </a:r>
          </a:p>
          <a:p>
            <a:endParaRPr lang="ru-RU" dirty="0"/>
          </a:p>
          <a:p>
            <a:r>
              <a:rPr lang="ru-RU" dirty="0"/>
              <a:t>Но предлагаемая Майкрософтом концепция написания тестов плохо подходит для написания анализаторов сложнее чем «проверить, что используется </a:t>
            </a:r>
            <a:r>
              <a:rPr lang="en-US" dirty="0"/>
              <a:t>var </a:t>
            </a:r>
            <a:r>
              <a:rPr lang="ru-RU" dirty="0"/>
              <a:t>вместо явного указания типа».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05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Типичный тест выглядит как-то так.</a:t>
            </a:r>
          </a:p>
          <a:p>
            <a:r>
              <a:rPr lang="ru-RU" dirty="0"/>
              <a:t>Простыни кода вставляются прямо в тест, а для каждой диагностики надо писать методы для её репортинга в нужном месте.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8657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Вот так пишем мы, это гораздо лаконичнее, и позволяет создавать сложные комбинации исходников в тесте.</a:t>
            </a:r>
          </a:p>
          <a:p>
            <a:endParaRPr lang="ru-RU" dirty="0"/>
          </a:p>
          <a:p>
            <a:r>
              <a:rPr lang="ru-RU" dirty="0"/>
              <a:t>С тестами вроде разобрались, пойдём дальше.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612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Сначала немножко теории.</a:t>
            </a:r>
          </a:p>
          <a:p>
            <a:r>
              <a:rPr lang="ru-RU" dirty="0"/>
              <a:t>Освежим в памяти, как выглядит структура сущностей в</a:t>
            </a:r>
            <a:r>
              <a:rPr lang="en-US" dirty="0"/>
              <a:t> Roslyn.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323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анализаторах мы обычно работаем с вот этой частью — компиляция, синаксическое дерево и его составляющие, семантическая модель и символы, которые можно из неё получить.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075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 многих анализаторах, которые работаю с символами — проверяют какие-то классы, методы и т.д., требуется проводить сравнение с какими-то заранее известными типами.</a:t>
            </a:r>
          </a:p>
          <a:p>
            <a:r>
              <a:rPr lang="ru-RU" dirty="0"/>
              <a:t>Ну, например, мы хотим проверить, что класс реализует какой-то наш интерфейс.</a:t>
            </a:r>
          </a:p>
          <a:p>
            <a:r>
              <a:rPr lang="ru-RU" dirty="0"/>
              <a:t>А для этого нам надо получить символ для этого интерфейса, воспользовавшись методом </a:t>
            </a:r>
            <a:r>
              <a:rPr lang="en-US" dirty="0" err="1"/>
              <a:t>GetTypeByMetadataName</a:t>
            </a:r>
            <a:r>
              <a:rPr lang="en-US" dirty="0"/>
              <a:t> </a:t>
            </a:r>
            <a:r>
              <a:rPr lang="ru-RU" dirty="0"/>
              <a:t>из компиляции.</a:t>
            </a:r>
          </a:p>
          <a:p>
            <a:r>
              <a:rPr lang="ru-RU" dirty="0"/>
              <a:t>Для пользовательских типов он принимает в себя полное имя типа как параметр.</a:t>
            </a:r>
          </a:p>
          <a:p>
            <a:endParaRPr lang="ru-RU" dirty="0"/>
          </a:p>
          <a:p>
            <a:r>
              <a:rPr lang="ru-RU" dirty="0"/>
              <a:t>И когда мы начали писать анализаторы, нам показалось неудобным писать имена типов строковыми литералами, «хардкодить» их прямо в коде.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762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мы решили сделать так: сослаться из сборки с анализаторами на сборки с нашими типами и доставать </a:t>
            </a:r>
            <a:r>
              <a:rPr lang="en-US" dirty="0" err="1"/>
              <a:t>FullName</a:t>
            </a:r>
            <a:r>
              <a:rPr lang="en-US" dirty="0"/>
              <a:t> </a:t>
            </a:r>
            <a:r>
              <a:rPr lang="ru-RU" dirty="0"/>
              <a:t>«на лету» таким вот образом.</a:t>
            </a:r>
          </a:p>
          <a:p>
            <a:r>
              <a:rPr lang="ru-RU" dirty="0"/>
              <a:t>Казалось бы, логичное решение, позволяющее избежать хардкода.</a:t>
            </a:r>
          </a:p>
          <a:p>
            <a:endParaRPr lang="ru-RU" dirty="0"/>
          </a:p>
          <a:p>
            <a:r>
              <a:rPr lang="ru-RU" dirty="0"/>
              <a:t>И мы так писали довольно долго, в юнит тестах всё было прекрасно, и в Вижуал Студии тоже всё замечательно работало.</a:t>
            </a:r>
          </a:p>
          <a:p>
            <a:r>
              <a:rPr lang="ru-RU" dirty="0"/>
              <a:t>Но потом к нам пришли клиенты со словами «что-то ваши анализаторы из </a:t>
            </a:r>
            <a:r>
              <a:rPr lang="en-US" dirty="0"/>
              <a:t>NuGet’</a:t>
            </a:r>
            <a:r>
              <a:rPr lang="ru-RU" dirty="0"/>
              <a:t>а у нас не ставятся».</a:t>
            </a:r>
          </a:p>
          <a:p>
            <a:r>
              <a:rPr lang="ru-RU" dirty="0"/>
              <a:t>И показали вот такое.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451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сделаю чуть покрупнее.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683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Я думаю, что все так или иначе хоть раз видели официальный логотип </a:t>
            </a:r>
            <a:r>
              <a:rPr lang="en-US" dirty="0"/>
              <a:t>Roslyn</a:t>
            </a:r>
            <a:r>
              <a:rPr lang="ru-RU" dirty="0"/>
              <a:t>, он выглядит примерно так.</a:t>
            </a:r>
          </a:p>
          <a:p>
            <a:r>
              <a:rPr lang="ru-RU" dirty="0"/>
              <a:t>Но по моему мнению, он должен выглядеть так: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75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выяснилось, для работы анализатора недостаточно сослаться на сборку с вашими типами и «упаковать» её в</a:t>
            </a:r>
            <a:r>
              <a:rPr lang="en-US" dirty="0"/>
              <a:t> NuGet </a:t>
            </a:r>
            <a:r>
              <a:rPr lang="ru-RU" dirty="0"/>
              <a:t>вместе с анализаторами.</a:t>
            </a:r>
          </a:p>
          <a:p>
            <a:r>
              <a:rPr lang="ru-RU" dirty="0"/>
              <a:t>Нужно включить туда всё дерево зависимостей для всех ваших сборок, а так как там, скорее всего, тоже используются какие-то нюгет пакеты, то ваши анализаторы начинают весить мегабайт под 300.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8489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Поэтому единственно верным решением в данном случае является использовать строковые литералы.</a:t>
            </a:r>
          </a:p>
          <a:p>
            <a:r>
              <a:rPr lang="ru-RU" dirty="0"/>
              <a:t>Что подтверждается опытом других разработчиков, это можно увидеть и в анализаторах </a:t>
            </a:r>
            <a:r>
              <a:rPr lang="en-US" dirty="0" err="1"/>
              <a:t>xUnit</a:t>
            </a:r>
            <a:r>
              <a:rPr lang="ru-RU" dirty="0"/>
              <a:t>, и у </a:t>
            </a:r>
            <a:r>
              <a:rPr lang="en-US" dirty="0"/>
              <a:t>Microsoft.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194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Ладно, это мы у себя везде поправили, хоть это и было непросто, учитывая под две сотни разных типов.</a:t>
            </a:r>
          </a:p>
          <a:p>
            <a:r>
              <a:rPr lang="ru-RU" dirty="0"/>
              <a:t>И тут мы переходим к следующей теме, с которой мы столкнулись — это то, что мы назвали «рекурсивный анализ кода».</a:t>
            </a:r>
          </a:p>
          <a:p>
            <a:r>
              <a:rPr lang="ru-RU" dirty="0"/>
              <a:t>Вернёмся к примеру с анализатором, который ищет броски эксепшнов внутри метода </a:t>
            </a:r>
            <a:r>
              <a:rPr lang="en-US" dirty="0"/>
              <a:t>Dispose.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92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Предположим, что мы зарегистрировали анализатор вот таким образом (пример из </a:t>
            </a:r>
            <a:r>
              <a:rPr lang="en-US" dirty="0"/>
              <a:t>Microsoft).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143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эксепшн бросается непосредственно внутри метода, то всё хорошо, и анализатор его найдёт.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263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если написать код так, что бросок эксепшна будет не непосредственно внутри метода </a:t>
            </a:r>
            <a:r>
              <a:rPr lang="en-US" dirty="0"/>
              <a:t>Dispose, </a:t>
            </a:r>
            <a:r>
              <a:rPr lang="ru-RU" dirty="0"/>
              <a:t>а в каком-нибудь другом методе или свойстве, которое вызывается из </a:t>
            </a:r>
            <a:r>
              <a:rPr lang="en-US" dirty="0"/>
              <a:t>Dispose, </a:t>
            </a:r>
            <a:r>
              <a:rPr lang="ru-RU" dirty="0"/>
              <a:t>то анализатор его не найдет.</a:t>
            </a:r>
            <a:endParaRPr lang="en-US" dirty="0"/>
          </a:p>
          <a:p>
            <a:r>
              <a:rPr lang="ru-RU" dirty="0"/>
              <a:t>Сюда входят вызовы методов, геттеры и сеттеры свойств, создание новых объектов (т.к. там вызов конструктора), и так далее.</a:t>
            </a:r>
          </a:p>
          <a:p>
            <a:r>
              <a:rPr lang="ru-RU" dirty="0"/>
              <a:t>К сожалению, анализ таких конструкций не поддерживается в Рослине «из коробки», а данная функциональность нужна чуть ли не в каждом втором анализаторе.</a:t>
            </a:r>
          </a:p>
          <a:p>
            <a:r>
              <a:rPr lang="ru-RU" dirty="0"/>
              <a:t>Самый простой способ это решить, который приходит в голову — это сначала находить метод </a:t>
            </a:r>
            <a:r>
              <a:rPr lang="en-US" dirty="0"/>
              <a:t>Dispose, </a:t>
            </a:r>
            <a:r>
              <a:rPr lang="ru-RU" dirty="0"/>
              <a:t>а дальше идти по всем вызовам и рекурсивно анализировать их содержимое.</a:t>
            </a:r>
          </a:p>
          <a:p>
            <a:r>
              <a:rPr lang="ru-RU" dirty="0"/>
              <a:t>Для этого можно использовать стандартный класс </a:t>
            </a:r>
            <a:r>
              <a:rPr lang="en-US" dirty="0" err="1"/>
              <a:t>CSharpSyntaxWalker</a:t>
            </a:r>
            <a:r>
              <a:rPr lang="en-US" dirty="0"/>
              <a:t>, </a:t>
            </a:r>
            <a:r>
              <a:rPr lang="ru-RU" dirty="0"/>
              <a:t>который по своей сути является реализацией паттерна </a:t>
            </a:r>
            <a:r>
              <a:rPr lang="en-US" dirty="0"/>
              <a:t>Visitor: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998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Поэтому мы сделаем своего наследника, и код нашего анализатора теперь будет выглядеть так: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7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Вместо регистрации на </a:t>
            </a:r>
            <a:r>
              <a:rPr lang="en-US" dirty="0" err="1"/>
              <a:t>OperationStart</a:t>
            </a:r>
            <a:r>
              <a:rPr lang="en-US" dirty="0"/>
              <a:t> </a:t>
            </a:r>
            <a:r>
              <a:rPr lang="ru-RU" dirty="0"/>
              <a:t>и поиск </a:t>
            </a:r>
            <a:r>
              <a:rPr lang="en-US" dirty="0"/>
              <a:t>Operation </a:t>
            </a:r>
            <a:r>
              <a:rPr lang="ru-RU" dirty="0"/>
              <a:t>вида </a:t>
            </a:r>
            <a:r>
              <a:rPr lang="en-US" dirty="0"/>
              <a:t>“throw” </a:t>
            </a:r>
            <a:r>
              <a:rPr lang="ru-RU" dirty="0"/>
              <a:t>мы делаем регистрацию на символ типа «метод», точно также проверяем, что это метод </a:t>
            </a:r>
            <a:r>
              <a:rPr lang="en-US" dirty="0"/>
              <a:t>Dispose, </a:t>
            </a:r>
            <a:r>
              <a:rPr lang="ru-RU" dirty="0"/>
              <a:t>а дальше вместо использования </a:t>
            </a:r>
            <a:r>
              <a:rPr lang="en-US" dirty="0"/>
              <a:t>operation</a:t>
            </a:r>
            <a:r>
              <a:rPr lang="ru-RU" dirty="0"/>
              <a:t> мы создаём наш </a:t>
            </a:r>
            <a:r>
              <a:rPr lang="en-US" dirty="0"/>
              <a:t>syntax walker</a:t>
            </a:r>
            <a:r>
              <a:rPr lang="ru-RU" dirty="0"/>
              <a:t>, который и найдёт бросок </a:t>
            </a:r>
            <a:r>
              <a:rPr lang="en-US" dirty="0"/>
              <a:t>exception’</a:t>
            </a:r>
            <a:r>
              <a:rPr lang="ru-RU" dirty="0"/>
              <a:t>а и зарепортит диганостику.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761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если мы напишем обычный </a:t>
            </a:r>
            <a:r>
              <a:rPr lang="en-US" dirty="0"/>
              <a:t>walker, </a:t>
            </a:r>
            <a:r>
              <a:rPr lang="ru-RU" dirty="0"/>
              <a:t>который найдёт нам ноду типа </a:t>
            </a:r>
            <a:r>
              <a:rPr lang="en-US" dirty="0"/>
              <a:t>throw </a:t>
            </a:r>
            <a:r>
              <a:rPr lang="ru-RU" dirty="0"/>
              <a:t>и зарепортит на ней диагностику, для пользователя это будет выглядеть странно.</a:t>
            </a:r>
          </a:p>
          <a:p>
            <a:r>
              <a:rPr lang="ru-RU" dirty="0"/>
              <a:t>Он подумает: «какая-то диагностика про метод </a:t>
            </a:r>
            <a:r>
              <a:rPr lang="en-US" dirty="0"/>
              <a:t>Dispose, </a:t>
            </a:r>
            <a:r>
              <a:rPr lang="ru-RU" dirty="0"/>
              <a:t>а я вообще нахожусь в геттере не связанного свойства»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472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Поэтому репортить диагностику надо на ту ноду, с который анализ начался.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Давайте посмотрим, как это всё работает в коде.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LIVE DEMO</a:t>
            </a:r>
            <a:endParaRPr lang="ru-R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28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3716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Минусов как минимум два — такой анализ нужно писать самим, в </a:t>
            </a:r>
            <a:r>
              <a:rPr lang="en-US" dirty="0"/>
              <a:t>Roslyn </a:t>
            </a:r>
            <a:r>
              <a:rPr lang="ru-RU" dirty="0"/>
              <a:t>его нет, и в силу своей природы он заметно ухудшает производительность.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074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Обрадовавшись, что эту проблему мы решили, мы начали массово писать анализаторы. Их количество подросло к 30+...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027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...и мы поняли, что у нас стало очень много анализаторов, проверяющих одни и те же конструкции в коде.</a:t>
            </a:r>
          </a:p>
          <a:p>
            <a:r>
              <a:rPr lang="ru-RU" dirty="0"/>
              <a:t>Плюс одинаковая информация о типах собирается много раз подряд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778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в итоге это всё выливается в проблемы с производительностью и копипасту одинакового кода из анализатора в анализатор.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007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представим, что вы пишете анализатор для сущностей из какого-нибудь популярного фреймворка, возьмём в качестве примера </a:t>
            </a:r>
            <a:r>
              <a:rPr lang="en-US" dirty="0"/>
              <a:t>ASP.NET Web API.</a:t>
            </a:r>
            <a:endParaRPr lang="ru-RU" dirty="0"/>
          </a:p>
          <a:p>
            <a:endParaRPr lang="ru-RU" dirty="0"/>
          </a:p>
          <a:p>
            <a:r>
              <a:rPr lang="ru-RU" dirty="0"/>
              <a:t>У вас есть куча анализаторов, которые проверяют что-то в вебапишном контроллере.</a:t>
            </a:r>
          </a:p>
          <a:p>
            <a:r>
              <a:rPr lang="ru-RU" dirty="0"/>
              <a:t>И каждый анализатор внутри себя берёт анализируемый тип, проверяет, что он на самом деле вебапишный контроллер, дальше бегает по его методам, и так пять раз подряд в каждом анализаторе...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739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 семантическими моделями лучше следовать традициям </a:t>
            </a:r>
            <a:r>
              <a:rPr lang="en-US" dirty="0"/>
              <a:t>Roslyn </a:t>
            </a:r>
            <a:r>
              <a:rPr lang="ru-RU" dirty="0"/>
              <a:t>и тоже делать их иммутабельными.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64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таких моделей несколько, например, для </a:t>
            </a:r>
            <a:r>
              <a:rPr lang="en-US" dirty="0"/>
              <a:t>DTO-</a:t>
            </a:r>
            <a:r>
              <a:rPr lang="ru-RU" dirty="0"/>
              <a:t>классов для работы с базой данных, для методов эвентной модели, для контроллеров и т.д.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643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Вернёмся к нашей истории.</a:t>
            </a:r>
          </a:p>
          <a:p>
            <a:r>
              <a:rPr lang="ru-RU" dirty="0"/>
              <a:t>Вот мы наворотили кучу анализаторов, рефакторинги, навигацию, подсветку кода и так далее. Надо это как-то отдать пользователю.</a:t>
            </a:r>
          </a:p>
          <a:p>
            <a:endParaRPr lang="en-US" dirty="0"/>
          </a:p>
          <a:p>
            <a:r>
              <a:rPr lang="ru-RU" dirty="0"/>
              <a:t>Рослиновские анализаторы и код фиксы можно поставлять в двух видах: в виде экстеншна к Вижуал Студии </a:t>
            </a:r>
            <a:r>
              <a:rPr lang="en-US" dirty="0"/>
              <a:t>(VSIX)</a:t>
            </a:r>
            <a:r>
              <a:rPr lang="ru-RU" dirty="0"/>
              <a:t>, и в виде нюгет пакета, когда анализаторы интегрируются прямо в </a:t>
            </a:r>
            <a:r>
              <a:rPr lang="en-US" dirty="0"/>
              <a:t>MS Build</a:t>
            </a:r>
            <a:r>
              <a:rPr lang="ru-RU" dirty="0"/>
              <a:t> и поддерживаются Райдером.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339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целом, картина выглядит как-то так.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</a:t>
            </a:r>
            <a:r>
              <a:rPr lang="en-US" dirty="0"/>
              <a:t>NuGet </a:t>
            </a:r>
            <a:r>
              <a:rPr lang="ru-RU" dirty="0"/>
              <a:t>пакет можно упаковать только анализаторы и кодфиксы, остальное попадает в </a:t>
            </a:r>
            <a:r>
              <a:rPr lang="en-US" dirty="0"/>
              <a:t>VSIX.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Rider</a:t>
            </a:r>
            <a:r>
              <a:rPr lang="ru-RU" dirty="0"/>
              <a:t> тоже поддерживает только анализаторы.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OmniSharp</a:t>
            </a:r>
            <a:r>
              <a:rPr lang="en-US" dirty="0"/>
              <a:t>, </a:t>
            </a:r>
            <a:r>
              <a:rPr lang="ru-RU" dirty="0"/>
              <a:t>а значит, и</a:t>
            </a:r>
            <a:r>
              <a:rPr lang="en-US" dirty="0"/>
              <a:t> VS Code </a:t>
            </a:r>
            <a:r>
              <a:rPr lang="ru-RU" dirty="0"/>
              <a:t>поддерживает анализаторы и кодфиксы, а также рефакторинги и кастомное форматирование кода (т/к его можно сделать через рефакторинг). В этом случае вместо </a:t>
            </a:r>
            <a:r>
              <a:rPr lang="en-US" dirty="0"/>
              <a:t>NuGet-</a:t>
            </a:r>
            <a:r>
              <a:rPr lang="ru-RU" dirty="0"/>
              <a:t>пакета подключатся дллки из распакованного </a:t>
            </a:r>
            <a:r>
              <a:rPr lang="en-US" dirty="0"/>
              <a:t>VSIX.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Но, чисто теоретически, ничто не мешает поддержать рефакторинги, кастомный ИнтеллиСенс, навигацию и кастомное форматирование — надеюсь, мы увидим их поддержку в скором будущем. Все эти фичи являются частью </a:t>
            </a:r>
            <a:r>
              <a:rPr lang="en-US" dirty="0"/>
              <a:t>Roslyn </a:t>
            </a:r>
            <a:r>
              <a:rPr lang="ru-RU" dirty="0"/>
              <a:t>и не завязаны на</a:t>
            </a:r>
            <a:r>
              <a:rPr lang="en-US" dirty="0"/>
              <a:t> IDE</a:t>
            </a:r>
            <a:r>
              <a:rPr lang="ru-RU" dirty="0"/>
              <a:t>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Все остальные интересные вещи, которые можно наворотить на Рослине, так или иначе должны быть тесно интегрированы с </a:t>
            </a:r>
            <a:r>
              <a:rPr lang="en-US" dirty="0"/>
              <a:t>IDE, </a:t>
            </a:r>
            <a:r>
              <a:rPr lang="ru-RU" dirty="0"/>
              <a:t>поэтому пока что могут быть доступны только в Вижуал Студии.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Иногда между работой вашего кода в </a:t>
            </a:r>
            <a:r>
              <a:rPr lang="en-US" dirty="0"/>
              <a:t>NuGet-</a:t>
            </a:r>
            <a:r>
              <a:rPr lang="ru-RU" dirty="0"/>
              <a:t>пакете и в </a:t>
            </a:r>
            <a:r>
              <a:rPr lang="en-US" dirty="0"/>
              <a:t>Visual Studio </a:t>
            </a:r>
            <a:r>
              <a:rPr lang="ru-RU" dirty="0"/>
              <a:t>встречаются забавные различия в поведении, о которых мы сейчас и поговорим.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2573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Visual Studio </a:t>
            </a:r>
            <a:r>
              <a:rPr lang="ru-RU" dirty="0"/>
              <a:t>использует свой собственный набор популярных </a:t>
            </a:r>
            <a:r>
              <a:rPr lang="en-US" dirty="0"/>
              <a:t>DLL, </a:t>
            </a:r>
            <a:r>
              <a:rPr lang="ru-RU" dirty="0"/>
              <a:t>которые живут в том же</a:t>
            </a:r>
            <a:r>
              <a:rPr lang="en-US" dirty="0"/>
              <a:t> </a:t>
            </a:r>
            <a:r>
              <a:rPr lang="en-US" dirty="0" err="1"/>
              <a:t>AppDomain</a:t>
            </a:r>
            <a:r>
              <a:rPr lang="ru-RU" dirty="0"/>
              <a:t>, что и ваш код.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Примеры: </a:t>
            </a:r>
            <a:r>
              <a:rPr lang="en-US" dirty="0" err="1"/>
              <a:t>Newtonsoft.Json</a:t>
            </a:r>
            <a:r>
              <a:rPr lang="en-US" dirty="0"/>
              <a:t>, </a:t>
            </a:r>
            <a:r>
              <a:rPr lang="en-US" dirty="0" err="1"/>
              <a:t>CommonServiceLocator</a:t>
            </a:r>
            <a:r>
              <a:rPr lang="en-US" dirty="0"/>
              <a:t>, </a:t>
            </a:r>
            <a:r>
              <a:rPr lang="en-US" dirty="0" err="1"/>
              <a:t>StreamJsonRpc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Нет официального работающего способа для </a:t>
            </a:r>
            <a:r>
              <a:rPr lang="en-US" dirty="0"/>
              <a:t>binding redirects</a:t>
            </a:r>
            <a:endParaRPr lang="ru-RU" dirty="0"/>
          </a:p>
          <a:p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https://devblogs.microsoft.com/visualstudio/using-newtonsoft-json-in-a-visual-studio-extension/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376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Потому что все видят вот эту маленькую верхушку, описанную в документации и статьях из блогов, а при реальном использовании</a:t>
            </a:r>
            <a:r>
              <a:rPr lang="en-US" dirty="0"/>
              <a:t> Roslyn </a:t>
            </a:r>
            <a:r>
              <a:rPr lang="ru-RU" dirty="0"/>
              <a:t>в сложных сценариях всплывает достаточно большое количество неожиданностей.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067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 the lowest version of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Newtonsoft.Json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(but no lower than 6.0.x)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ship Newtonsoft.Json.dll in the extension</a:t>
            </a:r>
          </a:p>
          <a:p>
            <a:pPr marL="685800" lvl="1" indent="-228600">
              <a:buFont typeface="+mj-lt"/>
              <a:buAutoNum type="alphaL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Except if you target Visual Studio 12.0 or older</a:t>
            </a:r>
          </a:p>
          <a:p>
            <a:pPr marL="685800" lvl="1" indent="-228600">
              <a:buFont typeface="+mj-lt"/>
              <a:buAutoNum type="alphaL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Except if you absolutely need a newer version than ships in Visual Studio</a:t>
            </a:r>
          </a:p>
          <a:p>
            <a:pPr marL="685800" lvl="1" indent="-228600">
              <a:buFont typeface="+mj-lt"/>
              <a:buAutoNum type="alphaL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do, specify a code base for it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ever add binding redirects for Newtonsoft.Json.dll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382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 сожалению, </a:t>
            </a:r>
            <a:r>
              <a:rPr lang="en-US" dirty="0"/>
              <a:t>Roslyn-based</a:t>
            </a:r>
            <a:r>
              <a:rPr lang="ru-RU" dirty="0"/>
              <a:t> анализаторы не поддерживают подавление отдельных диагностик внутри метода, можно засаппрессить только всё тело метода целиком.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1675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293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Проблемы с производительностью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257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Итого.</a:t>
            </a:r>
            <a:endParaRPr lang="en-US" dirty="0"/>
          </a:p>
          <a:p>
            <a:r>
              <a:rPr lang="en-US" dirty="0"/>
              <a:t>Roslyn </a:t>
            </a:r>
            <a:r>
              <a:rPr lang="ru-RU" dirty="0"/>
              <a:t>— очень крутой и активно развивающийся инструмент, который будет особенно полезен, если: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У вас есть свой фреймворк, который используют другие люди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Вы используете сторонний фреймворк с большим количеством «подводных камней», и устали наступать на грабли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Есть специфические требования к </a:t>
            </a:r>
            <a:r>
              <a:rPr lang="en-US" dirty="0"/>
              <a:t>code style</a:t>
            </a: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Just for fun!</a:t>
            </a:r>
            <a:endParaRPr lang="ru-RU" dirty="0"/>
          </a:p>
          <a:p>
            <a:endParaRPr lang="ru-RU" dirty="0"/>
          </a:p>
          <a:p>
            <a:r>
              <a:rPr lang="ru-RU" dirty="0"/>
              <a:t>Но у него есть ряд неочевидных «подводных камней» и узких мест, которые нужно иметь в виду при разработке.</a:t>
            </a:r>
          </a:p>
          <a:p>
            <a:r>
              <a:rPr lang="ru-RU" dirty="0"/>
              <a:t>Сильнее всего вы сможете раскрыть потенциал </a:t>
            </a:r>
            <a:r>
              <a:rPr lang="en-US" dirty="0"/>
              <a:t>Roslyn, </a:t>
            </a:r>
            <a:r>
              <a:rPr lang="ru-RU" dirty="0"/>
              <a:t>если вы активно используете </a:t>
            </a:r>
            <a:r>
              <a:rPr lang="en-US" dirty="0"/>
              <a:t>Visual Studio, </a:t>
            </a:r>
            <a:r>
              <a:rPr lang="ru-RU" dirty="0"/>
              <a:t>но, надеюсь, и другие </a:t>
            </a:r>
            <a:r>
              <a:rPr lang="en-US" dirty="0"/>
              <a:t>IDE </a:t>
            </a:r>
            <a:r>
              <a:rPr lang="ru-RU" dirty="0"/>
              <a:t>добавят поддержку всех «фич» в скором будущем.</a:t>
            </a:r>
            <a:endParaRPr lang="en-US" dirty="0"/>
          </a:p>
          <a:p>
            <a:endParaRPr lang="en-US" dirty="0"/>
          </a:p>
          <a:p>
            <a:r>
              <a:rPr lang="ru-RU" dirty="0"/>
              <a:t>Наш опыт написания и внедрения собственных анализаторов показал, что, во-первых, меньше ошибок попадает в продукт, так как они находятся гораздо раньше, во-вторых, это, как оказалось, очень способствует обучению разработчиков. Они сразу видят, что они сделали не так, и понимают, как сделать правильно.</a:t>
            </a:r>
          </a:p>
          <a:p>
            <a:r>
              <a:rPr lang="ru-RU" dirty="0"/>
              <a:t>Как говорят разработчики наших компаний-партнёров, «мы не хотим читать тренинги и документацию, мы напишем как умеем, а ваша тулза пусть сама нам всё поправит!»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75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Почти вся документация уже устарела (2015 год, </a:t>
            </a:r>
            <a:r>
              <a:rPr lang="en-US" dirty="0"/>
              <a:t>Roslyn 1.0)</a:t>
            </a: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Информации очень мало, почти все примеры очень простые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911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187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Всем спасибо за внимание!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8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r>
              <a:rPr lang="ru-RU" dirty="0"/>
              <a:t>О чём мы сегодня и поговорим.</a:t>
            </a:r>
          </a:p>
          <a:p>
            <a:r>
              <a:rPr lang="ru-RU" dirty="0"/>
              <a:t>Я расскажу про практический опыт работы с </a:t>
            </a:r>
            <a:r>
              <a:rPr lang="en-US" dirty="0"/>
              <a:t>Roslyn </a:t>
            </a:r>
            <a:r>
              <a:rPr lang="ru-RU" dirty="0"/>
              <a:t>далеко за пределами </a:t>
            </a:r>
            <a:r>
              <a:rPr lang="en-US" dirty="0"/>
              <a:t>“hello world”</a:t>
            </a:r>
            <a:r>
              <a:rPr lang="ru-RU" dirty="0"/>
              <a:t>, поделюсь полезными советами, как эффективнее с ним работать, внедрить статический анализ на его основе даже в самый закостенелый продукт с большим количеством </a:t>
            </a:r>
            <a:r>
              <a:rPr lang="en-US" dirty="0"/>
              <a:t>legacy-</a:t>
            </a:r>
            <a:r>
              <a:rPr lang="ru-RU" dirty="0"/>
              <a:t>кода, и покажу несколько идей на тему того, что ещё интересного можно сделать на базе </a:t>
            </a:r>
            <a:r>
              <a:rPr lang="en-US" dirty="0"/>
              <a:t>Roslyn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63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Начну с конца. На текущий момент мы в Акуматике закончили на том, что написали набор из более чем 70 статических анализаторов, 28 код фиксов, пары рефакторингов и полноценный </a:t>
            </a:r>
            <a:r>
              <a:rPr lang="en-US" dirty="0"/>
              <a:t>extension </a:t>
            </a:r>
            <a:r>
              <a:rPr lang="ru-RU" dirty="0"/>
              <a:t>к </a:t>
            </a:r>
            <a:r>
              <a:rPr lang="en-US" dirty="0"/>
              <a:t>Visual Studio, </a:t>
            </a:r>
            <a:r>
              <a:rPr lang="ru-RU" dirty="0"/>
              <a:t>который осуществляет подсветку синтаксиса, форматирование кода (</a:t>
            </a:r>
            <a:r>
              <a:rPr lang="en-US" dirty="0"/>
              <a:t>DSL)</a:t>
            </a:r>
            <a:r>
              <a:rPr lang="ru-RU" dirty="0"/>
              <a:t>, навигацию между сущностями в коде, показ структуры разных типов сущностей в нашем фреймворке в отдельном окне, и многое другое.</a:t>
            </a:r>
          </a:p>
          <a:p>
            <a:r>
              <a:rPr lang="ru-RU" dirty="0"/>
              <a:t>Этот статический анализ у нас в компании входит в </a:t>
            </a:r>
            <a:r>
              <a:rPr lang="en-US" dirty="0"/>
              <a:t>Definition of Done </a:t>
            </a:r>
            <a:r>
              <a:rPr lang="ru-RU" dirty="0"/>
              <a:t>и является обязательным для решений компаний-партнёров по всему миру.</a:t>
            </a:r>
          </a:p>
          <a:p>
            <a:r>
              <a:rPr lang="ru-RU" dirty="0"/>
              <a:t>Каждое </a:t>
            </a:r>
            <a:r>
              <a:rPr lang="en-US" dirty="0"/>
              <a:t>plugin </a:t>
            </a:r>
            <a:r>
              <a:rPr lang="ru-RU" dirty="0"/>
              <a:t>к нашей системе от компаний-партнёров перед выкладыванием в наш </a:t>
            </a:r>
            <a:r>
              <a:rPr lang="en-US" dirty="0"/>
              <a:t>marketplace </a:t>
            </a:r>
            <a:r>
              <a:rPr lang="ru-RU" dirty="0"/>
              <a:t>проходит проверку нашими статическими анализаторами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64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879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всё начиналось.</a:t>
            </a:r>
          </a:p>
          <a:p>
            <a:endParaRPr lang="ru-RU" dirty="0"/>
          </a:p>
          <a:p>
            <a:r>
              <a:rPr lang="ru-RU" dirty="0"/>
              <a:t>Началось всё, конечно, с идеи.</a:t>
            </a:r>
          </a:p>
          <a:p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Основной продукт у нас очень большой, в разработке больше 11 лет, кодовая база гигантская.</a:t>
            </a:r>
          </a:p>
          <a:p>
            <a:r>
              <a:rPr lang="ru-RU" dirty="0"/>
              <a:t>Специфика нашего продукта, как и любого в этой отрасли, в том, что мы предоставляем достаточно сложную платформу, некий фреймворк, для того, чтобы разработчики как внутри нашей компании, так и в сотнях компаний-партнёров по всему миру могли писать бизнес-логику для нашей системы.</a:t>
            </a:r>
          </a:p>
          <a:p>
            <a:endParaRPr lang="ru-RU" dirty="0"/>
          </a:p>
          <a:p>
            <a:r>
              <a:rPr lang="ru-RU" dirty="0"/>
              <a:t>Поскольку пишут они её на сишарпе, то у них достаточно большой простор для фантазии, поэтому статический анализ выглядел отличной возможностью перестать стрелять себе в ноги.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82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D068-AA4D-4F61-A676-30787A9CE3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EE5E0C-D847-4E03-9BE2-C951E3BE26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75E55-564F-4749-9C11-BC54ECB65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F556-2B3F-450D-ADB9-7341BC7F58B5}" type="datetime1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4642F-5367-4DDC-A459-8921AC98E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504AF-43CA-4212-B93F-E063D32DF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13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44BFB-599C-4495-9339-AF7AA292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741C1A-6019-4A1B-9199-117C4921B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3365F-E6E8-4B63-B987-736FD6DF2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ABA6B-7E7C-4CB3-AC6D-D834B8B2AB97}" type="datetime1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3F895-D0A2-4A27-96B8-75AFB0AC5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E8F90-9A54-499D-B201-0812AF0FA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55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096FDC-E342-42D2-90EF-22F46254C4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167FF-0539-4604-8AEA-F6602D23C7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F53A6-70EB-4BEE-9EB0-4E7313939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B0FDC-A9C4-4059-B104-E8BCCE29DFFF}" type="datetime1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958B1-D8F2-447B-99D9-A4F01FA66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1658B-C431-4124-ADE0-033FCE46A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85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BBA09-6483-4304-A0F4-B441A3B07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93B7E-FBEF-42E7-B965-02ABCA609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219DB-9D91-408A-B311-F250E0154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1AAEF-477F-4C69-9F25-9BCE3F71F244}" type="datetime1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CD264-ECB3-445D-8D4B-AAB065F6A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0EDE1-3CA8-4975-B543-84271BB91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30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21DD8-EFF3-43E2-AED3-DE335572D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D72F0-ADB0-4FB0-9A44-428B8BB8C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3583E-BF98-4A76-BF19-069C84792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6BB02-2F7C-42E7-9B50-81ADD9E18F9E}" type="datetime1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B6DD6-01D8-4A2A-98F8-FAF44F15A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56733-388F-496A-B343-EA5B6B2DA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58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21573-911E-4C6D-A204-128A96343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85E20-A99A-4991-8121-AD2337B4E8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01F415-9594-4C6B-B659-A1F42F37F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CFB8D-F9D9-4881-826A-C6A5A7FAC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411D-88AF-408A-A3ED-FD722F5F100B}" type="datetime1">
              <a:rPr lang="en-US" smtClean="0"/>
              <a:t>10/26/2019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ED8BE-09D9-4049-AF63-4D2AB45B5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D1877-2A06-4DBB-B183-CFDDCE93B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31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00E84-08D7-4178-A1DE-83DF0E1F1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02D9C-426A-4502-9195-66528B3F5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368CDC-EF18-4E1D-848C-82FDD2039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DEAB49-4627-4889-9AB7-B61E9820CB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474376-D042-4B7F-A739-90A8FECDE4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A31FAB-4888-49AA-83C7-6FDC9AC0C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8F8E5-F780-482E-A9D7-C0A9EC407D5E}" type="datetime1">
              <a:rPr lang="en-US" smtClean="0"/>
              <a:t>10/26/2019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AB69C7-E20F-43A9-975D-DAA5971F9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D4E3B9-7312-4590-8653-DFA4A7725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74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2A69-5B53-4FE1-9880-73FBC7BD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C04D8D-A7A2-48CB-BBD3-8EFE17C5A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E097-14B7-4BB4-9BDD-22E2C8DB7730}" type="datetime1">
              <a:rPr lang="en-US" smtClean="0"/>
              <a:t>10/26/2019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87F38-222C-4949-9442-660A036A5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6D821B-3C2F-4FE6-9E3C-EFC114120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95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47910A-3776-4E33-B1EF-99AFA97A8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4FF33-20F5-415E-B7CA-37A33D151053}" type="datetime1">
              <a:rPr lang="en-US" smtClean="0"/>
              <a:t>10/26/2019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8451F-E5AF-4F66-926B-3CDF22169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B8BC0-6E41-42EA-9984-AC8F8A19A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295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9E510-C8B2-4D8C-ACED-E9A25924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903AB-06D3-4654-97E9-0633375E0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A50BCD-BEDF-4863-B2DC-C0BCF70C2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262B19-AEB3-4B3C-83F6-0D445ED2D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0D4D4-0D53-4E09-8CFD-818763001541}" type="datetime1">
              <a:rPr lang="en-US" smtClean="0"/>
              <a:t>10/26/2019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9010EC-4FEA-4A2D-A433-8E2F2789D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FE56E1-57DD-4AB2-A323-DD0F9519B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508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AAA4-A170-4642-926D-A782B8B58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A156C9-B20D-4746-80AC-C5B8175343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8DBCCC-AE51-429E-8DBF-73242D9A64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419BA-087D-41F1-A463-FE27FFCDA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CA9B5-A072-40A8-BCC3-63A4CF3D2E5A}" type="datetime1">
              <a:rPr lang="en-US" smtClean="0"/>
              <a:t>10/26/2019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82834-A691-4520-99A7-66D28CEE1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BEA8A3-B438-40B5-A7CF-98AACD28A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67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6610BD-3D4D-49A1-8835-993D89342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527CA-8628-402D-AA5E-025CCB6BC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3F59D-906A-4904-B035-01DEE663D0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491D8-4BFA-472B-B93D-70E9CCE2E6D6}" type="datetime1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9CDD6-F5C0-40F8-B562-382022F217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8E245-C4BA-4396-94BF-191E30E49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415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3" Type="http://schemas.openxmlformats.org/officeDocument/2006/relationships/hyperlink" Target="https://github.com/dotnet/roslyn-analyzers" TargetMode="External"/><Relationship Id="rId7" Type="http://schemas.openxmlformats.org/officeDocument/2006/relationships/hyperlink" Target="https://github.com/dotnet/roslyn-sdk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cumatica/Acuminator" TargetMode="External"/><Relationship Id="rId5" Type="http://schemas.openxmlformats.org/officeDocument/2006/relationships/hyperlink" Target="https://github.com/xunit/xunit.analyzers" TargetMode="External"/><Relationship Id="rId4" Type="http://schemas.openxmlformats.org/officeDocument/2006/relationships/hyperlink" Target="https://github.com/JosefPihrt/Roslynator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ropsonic/dotNext2019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ropsonic/dotNext2019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4A345-043E-4A90-9D40-CDB686447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Roslyn</a:t>
            </a:r>
            <a:r>
              <a:rPr lang="ru-RU" dirty="0"/>
              <a:t>: мастерство статического анализа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30811-2865-44D2-9C06-7CFDD214A7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ru-RU" i="1" dirty="0"/>
          </a:p>
          <a:p>
            <a:r>
              <a:rPr lang="ru-RU" i="1" dirty="0"/>
              <a:t>Владимир Панченко</a:t>
            </a:r>
          </a:p>
          <a:p>
            <a:r>
              <a:rPr lang="en-US" i="1" dirty="0"/>
              <a:t>Acumatica</a:t>
            </a:r>
            <a:endParaRPr lang="ru-RU" i="1" dirty="0"/>
          </a:p>
          <a:p>
            <a:r>
              <a:rPr lang="en-US" i="1" dirty="0"/>
              <a:t>dropsonic.pan@gmail.com</a:t>
            </a:r>
          </a:p>
        </p:txBody>
      </p:sp>
    </p:spTree>
    <p:extLst>
      <p:ext uri="{BB962C8B-B14F-4D97-AF65-F5344CB8AC3E}">
        <p14:creationId xmlns:p14="http://schemas.microsoft.com/office/powerpoint/2010/main" val="4837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8989E-154F-4D06-8710-CE82CF720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Чем раньше, тем лучше</a:t>
            </a:r>
            <a:endParaRPr lang="en-US" dirty="0"/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876BC374-F196-411F-AC49-5E9BE3254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7664245" cy="478627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E36800-5F92-476A-B626-A17B4D2E37E0}"/>
              </a:ext>
            </a:extLst>
          </p:cNvPr>
          <p:cNvSpPr txBox="1"/>
          <p:nvPr/>
        </p:nvSpPr>
        <p:spPr>
          <a:xfrm>
            <a:off x="1128252" y="6233613"/>
            <a:ext cx="2155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© 2013, Ulf Eriksson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220953-7AB4-409D-B183-59BDA5009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67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51159-F137-403B-9332-5E7BE04AB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Вводные данные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3666F-2156-4723-8190-00CBF1F08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Огромный фреймворк с большим числом внешних разработчиков</a:t>
            </a:r>
          </a:p>
          <a:p>
            <a:r>
              <a:rPr lang="ru-RU" dirty="0"/>
              <a:t>Много правил, которые невозможно задать на уровне языка</a:t>
            </a:r>
          </a:p>
          <a:p>
            <a:r>
              <a:rPr lang="en-US" dirty="0"/>
              <a:t>Naming conventions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EB7B2-05E3-49C9-B32A-8BED569E0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16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712E03-FCD7-4994-A93E-3B3B3A984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ABAD9BC3-3D94-4421-B955-412E842BF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6" y="126888"/>
            <a:ext cx="10707503" cy="660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21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5F7D3-6BC5-418C-A00F-4A6E075EC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F0A343F0-8D19-41CD-BCDA-EB9617950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252" y="0"/>
            <a:ext cx="9751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65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5012-D657-4372-82FE-434B1F54A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всё начиналось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8280E-C06C-455B-B3B6-FBF51BE44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За 24 часа мы написали:</a:t>
            </a:r>
          </a:p>
          <a:p>
            <a:r>
              <a:rPr lang="ru-RU" b="1" dirty="0"/>
              <a:t>12</a:t>
            </a:r>
            <a:r>
              <a:rPr lang="ru-RU" dirty="0"/>
              <a:t> анализаторов</a:t>
            </a:r>
          </a:p>
          <a:p>
            <a:r>
              <a:rPr lang="ru-RU" b="1" dirty="0"/>
              <a:t>8</a:t>
            </a:r>
            <a:r>
              <a:rPr lang="ru-RU" dirty="0"/>
              <a:t> </a:t>
            </a:r>
            <a:r>
              <a:rPr lang="en-US" dirty="0"/>
              <a:t>code fix’</a:t>
            </a:r>
            <a:r>
              <a:rPr lang="ru-RU" dirty="0"/>
              <a:t>ов</a:t>
            </a:r>
          </a:p>
          <a:p>
            <a:r>
              <a:rPr lang="ru-RU" dirty="0"/>
              <a:t>Подсветку синтаксиса для </a:t>
            </a:r>
            <a:r>
              <a:rPr lang="en-US" dirty="0"/>
              <a:t>DSL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01DE5-7FE4-4C1C-9137-55A168DD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47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тестировать </a:t>
            </a:r>
            <a:r>
              <a:rPr lang="en-US" dirty="0"/>
              <a:t>analyzers</a:t>
            </a:r>
            <a:r>
              <a:rPr lang="ru-RU" dirty="0"/>
              <a:t> и </a:t>
            </a:r>
            <a:r>
              <a:rPr lang="en-US" dirty="0"/>
              <a:t>code fixes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15</a:t>
            </a:fld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53D1D09-AB09-463E-A88E-054B9625E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917" y="1690688"/>
            <a:ext cx="5960165" cy="445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767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тестировать </a:t>
            </a:r>
            <a:r>
              <a:rPr lang="en-US" dirty="0"/>
              <a:t>analyzers</a:t>
            </a:r>
            <a:r>
              <a:rPr lang="ru-RU" dirty="0"/>
              <a:t> и </a:t>
            </a:r>
            <a:r>
              <a:rPr lang="en-US" dirty="0"/>
              <a:t>code fixes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b="1" dirty="0"/>
              <a:t>Test-Driven Development</a:t>
            </a:r>
            <a:r>
              <a:rPr lang="ru-RU" sz="4800" b="1" dirty="0"/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46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62A08-CA2B-43B0-94FF-0A873C6F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throw </a:t>
            </a:r>
            <a:r>
              <a:rPr lang="en-US" dirty="0"/>
              <a:t>in Dispose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43943-BF49-450E-AFD1-D54AC3D1E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Dispose()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Exception();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4A3E3-7DBD-4E7A-821B-61BF6354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D84C32-F1C8-4028-8249-8CED56DB140B}"/>
              </a:ext>
            </a:extLst>
          </p:cNvPr>
          <p:cNvCxnSpPr>
            <a:cxnSpLocks/>
          </p:cNvCxnSpPr>
          <p:nvPr/>
        </p:nvCxnSpPr>
        <p:spPr>
          <a:xfrm>
            <a:off x="2495777" y="4368752"/>
            <a:ext cx="42018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359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62A08-CA2B-43B0-94FF-0A873C6F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throw </a:t>
            </a:r>
            <a:r>
              <a:rPr lang="en-US" dirty="0"/>
              <a:t>in Dispose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43943-BF49-450E-AFD1-D54AC3D1E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Dispose()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var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e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Exception();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4A3E3-7DBD-4E7A-821B-61BF6354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39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тестировать </a:t>
            </a:r>
            <a:r>
              <a:rPr lang="en-US" dirty="0"/>
              <a:t>analyzers</a:t>
            </a:r>
            <a:r>
              <a:rPr lang="ru-RU" dirty="0"/>
              <a:t> и </a:t>
            </a:r>
            <a:r>
              <a:rPr lang="en-US" dirty="0"/>
              <a:t>code fixes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Много кейсов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14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11695-AD2A-4595-88D1-2F6AB06D4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Обо мне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5DB6C1-B8EB-42CF-8A66-C5F6E5533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 Lead </a:t>
            </a:r>
            <a:r>
              <a:rPr lang="ru-RU" dirty="0"/>
              <a:t>в </a:t>
            </a:r>
            <a:r>
              <a:rPr lang="en-US" b="1" dirty="0"/>
              <a:t>Acumatica</a:t>
            </a:r>
          </a:p>
          <a:p>
            <a:r>
              <a:rPr lang="ru-RU" b="1" dirty="0"/>
              <a:t>7</a:t>
            </a:r>
            <a:r>
              <a:rPr lang="ru-RU" dirty="0"/>
              <a:t> лет в коммерческой разработке на </a:t>
            </a:r>
            <a:r>
              <a:rPr lang="en-US" dirty="0"/>
              <a:t>.NET</a:t>
            </a:r>
            <a:endParaRPr lang="ru-RU" dirty="0"/>
          </a:p>
          <a:p>
            <a:r>
              <a:rPr lang="ru-RU" b="1" dirty="0"/>
              <a:t>1.5 </a:t>
            </a:r>
            <a:r>
              <a:rPr lang="ru-RU" dirty="0"/>
              <a:t>года в </a:t>
            </a:r>
            <a:r>
              <a:rPr lang="en-US" dirty="0"/>
              <a:t>.NET Core </a:t>
            </a:r>
            <a:r>
              <a:rPr lang="ru-RU" dirty="0"/>
              <a:t>и </a:t>
            </a:r>
            <a:r>
              <a:rPr lang="en-US" dirty="0"/>
              <a:t>IoT</a:t>
            </a:r>
            <a:endParaRPr lang="ru-RU" dirty="0"/>
          </a:p>
          <a:p>
            <a:r>
              <a:rPr lang="ru-RU" b="1" dirty="0"/>
              <a:t>2</a:t>
            </a:r>
            <a:r>
              <a:rPr lang="ru-RU" dirty="0"/>
              <a:t> года в гражданском браке с </a:t>
            </a:r>
            <a:r>
              <a:rPr lang="en-US" b="1" dirty="0"/>
              <a:t>Roslyn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C9FC8E-B7DC-405F-A80D-B6E91AA22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</a:t>
            </a:fld>
            <a:endParaRPr lang="en-US"/>
          </a:p>
        </p:txBody>
      </p:sp>
      <p:pic>
        <p:nvPicPr>
          <p:cNvPr id="13" name="Picture 1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3681147A-8BDF-4949-BBFB-9EFA991E2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710" y="136525"/>
            <a:ext cx="2760406" cy="276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83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тестировать </a:t>
            </a:r>
            <a:r>
              <a:rPr lang="en-US" dirty="0"/>
              <a:t>analyzers</a:t>
            </a:r>
            <a:r>
              <a:rPr lang="ru-RU" dirty="0"/>
              <a:t> и </a:t>
            </a:r>
            <a:r>
              <a:rPr lang="en-US" dirty="0"/>
              <a:t>code fixes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4800" b="1" dirty="0"/>
              <a:t>МНОГО КЕЙСОВ!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63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Тестовый фреймворк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Создаёт новый </a:t>
            </a:r>
            <a:r>
              <a:rPr lang="en-US" dirty="0"/>
              <a:t>VS solution </a:t>
            </a:r>
            <a:r>
              <a:rPr lang="ru-RU" dirty="0"/>
              <a:t>и </a:t>
            </a:r>
            <a:r>
              <a:rPr lang="en-US" dirty="0"/>
              <a:t>project </a:t>
            </a:r>
            <a:r>
              <a:rPr lang="ru-RU" dirty="0"/>
              <a:t>«на лету»</a:t>
            </a:r>
          </a:p>
          <a:p>
            <a:r>
              <a:rPr lang="ru-RU" dirty="0"/>
              <a:t>Добавляет к нему нужные </a:t>
            </a:r>
            <a:r>
              <a:rPr lang="en-US" dirty="0"/>
              <a:t>references (</a:t>
            </a:r>
            <a:r>
              <a:rPr lang="en-US" dirty="0" err="1"/>
              <a:t>mscorlib</a:t>
            </a:r>
            <a:r>
              <a:rPr lang="en-US" dirty="0"/>
              <a:t>, etc., </a:t>
            </a:r>
            <a:r>
              <a:rPr lang="ru-RU" dirty="0"/>
              <a:t>ваши сборки</a:t>
            </a:r>
            <a:r>
              <a:rPr lang="en-US" dirty="0"/>
              <a:t>)</a:t>
            </a:r>
          </a:p>
          <a:p>
            <a:r>
              <a:rPr lang="ru-RU" dirty="0"/>
              <a:t>Применяет анализатор и собирает полученные диагностики</a:t>
            </a:r>
          </a:p>
          <a:p>
            <a:r>
              <a:rPr lang="ru-RU" dirty="0"/>
              <a:t>Применяет к каждой диагностике </a:t>
            </a:r>
            <a:r>
              <a:rPr lang="en-US" dirty="0"/>
              <a:t>code fix </a:t>
            </a:r>
            <a:r>
              <a:rPr lang="ru-RU" dirty="0"/>
              <a:t>и проверяет его</a:t>
            </a:r>
          </a:p>
          <a:p>
            <a:r>
              <a:rPr lang="ru-RU" dirty="0"/>
              <a:t>+ может тестировать рефакторинги, </a:t>
            </a:r>
            <a:r>
              <a:rPr lang="en-US" dirty="0"/>
              <a:t>IntelliSense </a:t>
            </a:r>
            <a:r>
              <a:rPr lang="ru-RU" dirty="0"/>
              <a:t>и много чего ещё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87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тестировать </a:t>
            </a:r>
            <a:r>
              <a:rPr lang="en-US" dirty="0"/>
              <a:t>analyzers</a:t>
            </a:r>
            <a:r>
              <a:rPr lang="ru-RU" dirty="0"/>
              <a:t> и </a:t>
            </a:r>
            <a:r>
              <a:rPr lang="en-US" dirty="0"/>
              <a:t>code fixes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Стандартный </a:t>
            </a:r>
            <a:r>
              <a:rPr lang="en-US" dirty="0"/>
              <a:t>project</a:t>
            </a:r>
            <a:r>
              <a:rPr lang="ru-RU" dirty="0"/>
              <a:t> </a:t>
            </a:r>
            <a:r>
              <a:rPr lang="en-US" dirty="0"/>
              <a:t>template </a:t>
            </a:r>
            <a:r>
              <a:rPr lang="ru-RU" dirty="0"/>
              <a:t>использует </a:t>
            </a:r>
            <a:r>
              <a:rPr lang="en-US" dirty="0" err="1"/>
              <a:t>MSTest</a:t>
            </a:r>
            <a:r>
              <a:rPr lang="ru-RU" dirty="0"/>
              <a:t> и мало что умеет</a:t>
            </a:r>
          </a:p>
          <a:p>
            <a:r>
              <a:rPr lang="en-US" dirty="0" err="1"/>
              <a:t>xUnit</a:t>
            </a:r>
            <a:r>
              <a:rPr lang="en-US" dirty="0"/>
              <a:t>-based </a:t>
            </a:r>
            <a:r>
              <a:rPr lang="ru-RU" dirty="0"/>
              <a:t>версия тестового фреймворка доступна в </a:t>
            </a:r>
            <a:r>
              <a:rPr lang="en-US" dirty="0"/>
              <a:t>open source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559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от </a:t>
            </a:r>
            <a:r>
              <a:rPr lang="en-US" dirty="0"/>
              <a:t>Microsoft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869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от нас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A4059B-49A7-4461-AD41-C95CA2CFC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0566"/>
            <a:ext cx="10738026" cy="310100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94D19A-8555-4975-8F85-4B6FFEFF2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315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7228-9459-473A-AC07-5FBE0E90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Немножко теории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5F5B01-A1FE-4CBB-B112-C51207BE4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7966"/>
            <a:ext cx="10515600" cy="28666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0BD555-E037-41B9-9507-852968338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5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7228-9459-473A-AC07-5FBE0E90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Немножко теории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69313F-B9DC-41DC-A531-E7C14E6EF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7966"/>
            <a:ext cx="10515600" cy="28666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B98F4F-0916-4D56-888D-F20A56DEE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21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9230-43D7-4349-980F-9DEAE2D5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WellKnownTypes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CFC9D-DCED-4A50-926F-3F9971693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INamedTypeSymbol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Foo =&gt;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_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compilation.GetTypeByMetadataName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       “*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</a:rPr>
              <a:t>ИМЯ_ТИПА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*"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1BA10-85D8-44C5-B018-7DB71E7F5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00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9230-43D7-4349-980F-9DEAE2D5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WellKnownTypes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CFC9D-DCED-4A50-926F-3F9971693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INamedTypeSymbol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Foo =&gt;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_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compilation.GetTypeByMetadataName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(Foo).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FullName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1BA10-85D8-44C5-B018-7DB71E7F5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890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3BA17-75C1-4428-A9FA-4E6DC11A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WellKnownTypes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2BCB0B-1642-47CC-826C-3B0AA6305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473940"/>
            <a:ext cx="10515600" cy="305470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9FF0C-AD14-4CE4-BAE5-75C8E9258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39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6E2651-A411-4D8F-8A14-E52BD05EE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</a:t>
            </a:fld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F2EAA1E-562F-4397-A741-946EE0091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075" y="1419225"/>
            <a:ext cx="71818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36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3BA17-75C1-4428-A9FA-4E6DC11A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WellKnownTypes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15C7E-5846-4347-8F27-FA194860B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Code: IDE1003</a:t>
            </a:r>
          </a:p>
          <a:p>
            <a:pPr marL="0" indent="0">
              <a:buNone/>
            </a:pPr>
            <a:r>
              <a:rPr lang="en-US" i="1" dirty="0"/>
              <a:t>Analyzer assembly </a:t>
            </a:r>
            <a:r>
              <a:rPr lang="en-US" i="1" dirty="0" err="1"/>
              <a:t>MyAnalyzers</a:t>
            </a:r>
            <a:r>
              <a:rPr lang="en-US" i="1" dirty="0"/>
              <a:t>\analyzers\dotnet\cs\Foo.dll' depends on 'Bar' but it was not found. Analyzers may not run correctly unless the missing assembly is added as an analyzer reference as well.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9FF0C-AD14-4CE4-BAE5-75C8E9258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59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9230-43D7-4349-980F-9DEAE2D5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WellKnownTypes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CFC9D-DCED-4A50-926F-3F9971693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INamedTypeSymbol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Foo =&gt;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_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compilation.GetTypeByMetadataName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       “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MyProject.Foo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1BA10-85D8-44C5-B018-7DB71E7F5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27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3AEE-5FBE-4B5D-9F48-D7904C11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6F50-1890-4C2E-89B6-03EAFC741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Dispose()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Exception();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F8545-869A-4F1D-8816-0BCEDD04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32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11C49A-02B5-48B5-81B1-5FA7121F5ACA}"/>
              </a:ext>
            </a:extLst>
          </p:cNvPr>
          <p:cNvCxnSpPr>
            <a:cxnSpLocks/>
          </p:cNvCxnSpPr>
          <p:nvPr/>
        </p:nvCxnSpPr>
        <p:spPr>
          <a:xfrm>
            <a:off x="2495777" y="4368752"/>
            <a:ext cx="42018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55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33A76-0C6F-4218-95CC-03BBC1E5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Initialize(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AnalysisContext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context)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context.RegisterCompilationStartAction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compilationStartContext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compilationStartContext.RegisterOperationBlockStartAction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operationBlockContext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operationBlockContext.OwningSymbol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IMethodSymbol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methodSymbol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&amp;&amp;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IsDisposeMethod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methodSymbol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operationBlockContext.RegisterOperationAction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operationContext.ReportDiagnostic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Diagnostic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.Create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Descriptors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.DN1001_ExceptionInDispose,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operationContext.Operation.Syntax.GetLocation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},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OperationKind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6C137-94BB-4D28-B981-0707ECBE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5916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3AEE-5FBE-4B5D-9F48-D7904C11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6F50-1890-4C2E-89B6-03EAFC741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Dispose()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Exception();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F8545-869A-4F1D-8816-0BCEDD04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34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11C49A-02B5-48B5-81B1-5FA7121F5ACA}"/>
              </a:ext>
            </a:extLst>
          </p:cNvPr>
          <p:cNvCxnSpPr>
            <a:cxnSpLocks/>
          </p:cNvCxnSpPr>
          <p:nvPr/>
        </p:nvCxnSpPr>
        <p:spPr>
          <a:xfrm>
            <a:off x="2495777" y="4368752"/>
            <a:ext cx="42018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256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3AEE-5FBE-4B5D-9F48-D7904C11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6F50-1890-4C2E-89B6-03EAFC741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sz="20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Dispose()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if</a:t>
            </a:r>
            <a:r>
              <a:rPr lang="en-US" sz="2000" dirty="0">
                <a:latin typeface="Consolas" panose="020B0609020204030204" pitchFamily="49" charset="0"/>
              </a:rPr>
              <a:t> (Ready) ...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 bool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Ready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if </a:t>
            </a:r>
            <a:r>
              <a:rPr lang="en-US" sz="2000" dirty="0">
                <a:latin typeface="Consolas" panose="020B0609020204030204" pitchFamily="49" charset="0"/>
              </a:rPr>
              <a:t>(!_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initialized)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 new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Exception();</a:t>
            </a:r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F8545-869A-4F1D-8816-0BCEDD04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122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829C8-7DA9-4A77-BCFF-2EE70308F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CSharpSyntax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D142E-85B2-4EFE-B1E0-8C18DC0FD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36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73879-E5C9-4992-9E6D-3FA133F9B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</a:t>
            </a:r>
            <a:r>
              <a:rPr lang="ru-RU" dirty="0"/>
              <a:t>и ещё 210+ методов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CF5997-91B2-4B3D-B315-279722233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8076646" cy="328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765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33A76-0C6F-4218-95CC-03BBC1E5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Initialize(</a:t>
            </a:r>
            <a:r>
              <a:rPr lang="en-US" sz="1700" dirty="0" err="1">
                <a:solidFill>
                  <a:srgbClr val="2B91AF"/>
                </a:solidFill>
                <a:latin typeface="Consolas" panose="020B0609020204030204" pitchFamily="49" charset="0"/>
              </a:rPr>
              <a:t>AnalysisContext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context)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context.RegisterCompilationStartAction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compilationStartContext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compilationStartContext.RegisterSymbolAction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symbolContext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symbolContext.Symbol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is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2B91AF"/>
                </a:solidFill>
                <a:latin typeface="Consolas" panose="020B0609020204030204" pitchFamily="49" charset="0"/>
              </a:rPr>
              <a:t>IMethodSymbol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methodSymbol</a:t>
            </a:r>
            <a:endParaRPr lang="en-US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&amp;&amp;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IsDisposeMethod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methodSymbol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methodSyntax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methodSymbol.GetSyntax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CSharpSyntaxNode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methodSyntax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?.Accept(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2B91AF"/>
                </a:solidFill>
                <a:latin typeface="Consolas" panose="020B0609020204030204" pitchFamily="49" charset="0"/>
              </a:rPr>
              <a:t>ThrowExceptionWalker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symbolContext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700" dirty="0">
                <a:solidFill>
                  <a:srgbClr val="2B91AF"/>
                </a:solidFill>
                <a:latin typeface="Consolas" panose="020B0609020204030204" pitchFamily="49" charset="0"/>
              </a:rPr>
              <a:t>Descriptors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.DN1001_ExceptionInDispose));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}, </a:t>
            </a:r>
            <a:r>
              <a:rPr lang="en-US" sz="1700" dirty="0" err="1">
                <a:solidFill>
                  <a:srgbClr val="2B91AF"/>
                </a:solidFill>
                <a:latin typeface="Consolas" panose="020B0609020204030204" pitchFamily="49" charset="0"/>
              </a:rPr>
              <a:t>SymbolKind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.Method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6C137-94BB-4D28-B981-0707ECBE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983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3AEE-5FBE-4B5D-9F48-D7904C11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6F50-1890-4C2E-89B6-03EAFC741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sz="20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Dispose()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if</a:t>
            </a:r>
            <a:r>
              <a:rPr lang="en-US" sz="2000" dirty="0">
                <a:latin typeface="Consolas" panose="020B0609020204030204" pitchFamily="49" charset="0"/>
              </a:rPr>
              <a:t> (Ready) ...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Ready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if </a:t>
            </a:r>
            <a:r>
              <a:rPr lang="en-US" sz="2000" dirty="0">
                <a:latin typeface="Consolas" panose="020B0609020204030204" pitchFamily="49" charset="0"/>
              </a:rPr>
              <a:t>(!_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initialized)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 new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Exception();</a:t>
            </a:r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F8545-869A-4F1D-8816-0BCEDD04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D5460C-0868-4F33-A46A-7734F10872DE}"/>
              </a:ext>
            </a:extLst>
          </p:cNvPr>
          <p:cNvCxnSpPr>
            <a:cxnSpLocks/>
          </p:cNvCxnSpPr>
          <p:nvPr/>
        </p:nvCxnSpPr>
        <p:spPr>
          <a:xfrm>
            <a:off x="5038450" y="5042520"/>
            <a:ext cx="295853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7626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3AEE-5FBE-4B5D-9F48-D7904C11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6F50-1890-4C2E-89B6-03EAFC741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sz="20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Dispose()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if</a:t>
            </a:r>
            <a:r>
              <a:rPr lang="en-US" sz="2000" dirty="0">
                <a:latin typeface="Consolas" panose="020B0609020204030204" pitchFamily="49" charset="0"/>
              </a:rPr>
              <a:t> (Ready) ...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Ready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if </a:t>
            </a:r>
            <a:r>
              <a:rPr lang="en-US" sz="2000" dirty="0">
                <a:latin typeface="Consolas" panose="020B0609020204030204" pitchFamily="49" charset="0"/>
              </a:rPr>
              <a:t>(!_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initialized)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 new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Exception();</a:t>
            </a:r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F8545-869A-4F1D-8816-0BCEDD04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39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D2EA48-CE06-4800-8F9F-E312695195B2}"/>
              </a:ext>
            </a:extLst>
          </p:cNvPr>
          <p:cNvCxnSpPr>
            <a:cxnSpLocks/>
          </p:cNvCxnSpPr>
          <p:nvPr/>
        </p:nvCxnSpPr>
        <p:spPr>
          <a:xfrm>
            <a:off x="2479734" y="3229763"/>
            <a:ext cx="7687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241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79D10-2376-4BA6-8B28-7FF15531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</a:t>
            </a:fld>
            <a:endParaRPr lang="en-US"/>
          </a:p>
        </p:txBody>
      </p:sp>
      <p:pic>
        <p:nvPicPr>
          <p:cNvPr id="10" name="Content Placeholder 9" descr="A picture containing building, sitting, lit, large&#10;&#10;Description automatically generated">
            <a:extLst>
              <a:ext uri="{FF2B5EF4-FFF2-40B4-BE49-F238E27FC236}">
                <a16:creationId xmlns:a16="http://schemas.microsoft.com/office/drawing/2014/main" id="{9F6E68D7-A6B3-404E-9BFD-34908A7A4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483" y="607611"/>
            <a:ext cx="4412597" cy="5642778"/>
          </a:xfrm>
        </p:spPr>
      </p:pic>
    </p:spTree>
    <p:extLst>
      <p:ext uri="{BB962C8B-B14F-4D97-AF65-F5344CB8AC3E}">
        <p14:creationId xmlns:p14="http://schemas.microsoft.com/office/powerpoint/2010/main" val="5027315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F5E7-9F92-43F9-A8C6-13328F165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609AB-B545-400D-8F92-7A847DBEE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Недоступен «из коробки», требует самостоятельной реализации</a:t>
            </a:r>
          </a:p>
          <a:p>
            <a:r>
              <a:rPr lang="ru-RU" dirty="0"/>
              <a:t>Сильно ухудшает производительность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E5FA4-33DA-42BB-8D6F-91D6F4A5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897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0427E-0550-44BF-A167-68FF887DD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Пишем больше анализаторов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5D673-6708-443A-BBF8-38052221B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Количество анализаторов подросло до 30+...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D9EC4-E406-4C00-8BE4-C7918F86C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81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0427E-0550-44BF-A167-68FF887DD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Пишем больше анализаторов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5D673-6708-443A-BBF8-38052221B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Много анализаторов, проверяющих одни и те же конструкции в коде</a:t>
            </a:r>
          </a:p>
          <a:p>
            <a:r>
              <a:rPr lang="ru-RU" dirty="0"/>
              <a:t>Одна и та же семантическая информация о типах собирается много раз подряд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D9EC4-E406-4C00-8BE4-C7918F86C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513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37B9-3595-4E3C-94CC-9515B0D31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получили?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A1228-92B6-4240-821A-4D74E9654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Проблемы с производительностью</a:t>
            </a:r>
          </a:p>
          <a:p>
            <a:r>
              <a:rPr lang="ru-RU" dirty="0"/>
              <a:t>Копипаста одного и того же кода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6D2F4-2E95-4428-A56C-25118264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452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33A76-0C6F-4218-95CC-03BBC1E5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ApiController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RoutePrefix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"foo"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FooController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ControllerBase</a:t>
            </a:r>
            <a:endParaRPr lang="en-US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HttpGet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Route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IEnumerable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Get() =&gt; ...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HttpGet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Route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"{id}"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GetById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id) =&gt; </a:t>
            </a:r>
            <a:r>
              <a:rPr lang="en-US" dirty="0">
                <a:latin typeface="Consolas" panose="020B0609020204030204" pitchFamily="49" charset="0"/>
              </a:rPr>
              <a:t>...</a:t>
            </a:r>
            <a:endParaRPr lang="ru-RU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HttpPost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, Route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"{name}"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Add(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name) =&gt; </a:t>
            </a:r>
            <a:r>
              <a:rPr lang="en-US" dirty="0"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Create(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name) =&gt; ...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6C137-94BB-4D28-B981-0707ECBE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2359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33A76-0C6F-4218-95CC-03BBC1E5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ControllerModel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RoutePrefix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INamedTypeSymbol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Symbol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ImmutableArray</a:t>
            </a:r>
            <a:r>
              <a:rPr lang="en-US" sz="2400" dirty="0"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ControllerAction</a:t>
            </a:r>
            <a:r>
              <a:rPr lang="en-US" sz="2400" dirty="0">
                <a:latin typeface="Consolas" panose="020B0609020204030204" pitchFamily="49" charset="0"/>
              </a:rPr>
              <a:t>&gt; Actions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latin typeface="Consolas" panose="020B0609020204030204" pitchFamily="49" charset="0"/>
              </a:rPr>
              <a:t>; }</a:t>
            </a:r>
            <a:endParaRPr lang="en-US" sz="24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ControllerAction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HttpMethod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Method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Route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IMethodSymbol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Symbol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6C137-94BB-4D28-B981-0707ECBE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194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F4B3-9219-4226-B70F-9AF96A99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Агрегирующие анализаторы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75AC7-D3DC-49E1-A96F-6EC625CE5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Один родительский анализатор, который строит семантическую модель определённой сущности</a:t>
            </a:r>
          </a:p>
          <a:p>
            <a:r>
              <a:rPr lang="ru-RU" dirty="0"/>
              <a:t>Запускает несколько дочерних анализаторов, передавая им семантическую модель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FAE36-A92A-4DB0-9F55-04DEA0506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402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281C0-3396-4677-A552-F4E2ED6DA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13BD63-88AC-4387-886D-25F47E4E4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256" y="1825625"/>
            <a:ext cx="8377487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22CE66-EBE7-46AF-AC59-096E25CFD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2356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EB069-CF8B-49D4-AA2D-39F476748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</a:t>
            </a:r>
            <a:r>
              <a:rPr lang="ru-RU" dirty="0"/>
              <a:t>модель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D1041-71CF-49D0-A027-43C7CC296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B5E05-8D64-4F5A-A744-5D2D1723B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04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12E2-8127-4720-B0BB-D979BE1A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ещё можно делать с помощью </a:t>
            </a:r>
            <a:r>
              <a:rPr lang="en-US" dirty="0"/>
              <a:t>Roslyn?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A260A-F254-4F1D-8C42-E9F2D06F5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Рефакторинги</a:t>
            </a:r>
          </a:p>
          <a:p>
            <a:r>
              <a:rPr lang="ru-RU" dirty="0"/>
              <a:t>Массовое изменение кода в случае обновления </a:t>
            </a:r>
            <a:r>
              <a:rPr lang="en-US" dirty="0"/>
              <a:t>API</a:t>
            </a:r>
            <a:endParaRPr lang="ru-RU" dirty="0"/>
          </a:p>
          <a:p>
            <a:r>
              <a:rPr lang="ru-RU" dirty="0"/>
              <a:t>Расширения </a:t>
            </a:r>
            <a:r>
              <a:rPr lang="en-US" dirty="0"/>
              <a:t>IntelliSense</a:t>
            </a:r>
            <a:r>
              <a:rPr lang="ru-RU" dirty="0"/>
              <a:t> (например, для </a:t>
            </a:r>
            <a:r>
              <a:rPr lang="en-US" dirty="0"/>
              <a:t>DSL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Подсветка синтаксиса</a:t>
            </a:r>
          </a:p>
          <a:p>
            <a:r>
              <a:rPr lang="ru-RU" dirty="0"/>
              <a:t>Навигация по коду</a:t>
            </a:r>
          </a:p>
          <a:p>
            <a:r>
              <a:rPr lang="ru-RU" dirty="0"/>
              <a:t>Сложное форматирование кода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C7C0C-4D5E-41A1-99DA-1C8F0AA64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86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BF3ED-0A0D-46E1-A836-8DC07A9F0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0C8CB660-09CB-4EB5-BE50-282B0BF86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F8723D80-84A7-4357-B694-205AA4F9DB13}"/>
              </a:ext>
            </a:extLst>
          </p:cNvPr>
          <p:cNvSpPr/>
          <p:nvPr/>
        </p:nvSpPr>
        <p:spPr>
          <a:xfrm>
            <a:off x="6924368" y="634181"/>
            <a:ext cx="1051232" cy="1172496"/>
          </a:xfrm>
          <a:custGeom>
            <a:avLst/>
            <a:gdLst>
              <a:gd name="connsiteX0" fmla="*/ 0 w 1051232"/>
              <a:gd name="connsiteY0" fmla="*/ 0 h 1172496"/>
              <a:gd name="connsiteX1" fmla="*/ 525616 w 1051232"/>
              <a:gd name="connsiteY1" fmla="*/ 87599 h 1172496"/>
              <a:gd name="connsiteX2" fmla="*/ 525616 w 1051232"/>
              <a:gd name="connsiteY2" fmla="*/ 498649 h 1172496"/>
              <a:gd name="connsiteX3" fmla="*/ 1051232 w 1051232"/>
              <a:gd name="connsiteY3" fmla="*/ 586248 h 1172496"/>
              <a:gd name="connsiteX4" fmla="*/ 525616 w 1051232"/>
              <a:gd name="connsiteY4" fmla="*/ 673847 h 1172496"/>
              <a:gd name="connsiteX5" fmla="*/ 525616 w 1051232"/>
              <a:gd name="connsiteY5" fmla="*/ 1084897 h 1172496"/>
              <a:gd name="connsiteX6" fmla="*/ 0 w 1051232"/>
              <a:gd name="connsiteY6" fmla="*/ 1172496 h 1172496"/>
              <a:gd name="connsiteX7" fmla="*/ 0 w 1051232"/>
              <a:gd name="connsiteY7" fmla="*/ 586248 h 1172496"/>
              <a:gd name="connsiteX8" fmla="*/ 0 w 1051232"/>
              <a:gd name="connsiteY8" fmla="*/ 0 h 1172496"/>
              <a:gd name="connsiteX0" fmla="*/ 0 w 1051232"/>
              <a:gd name="connsiteY0" fmla="*/ 0 h 1172496"/>
              <a:gd name="connsiteX1" fmla="*/ 525616 w 1051232"/>
              <a:gd name="connsiteY1" fmla="*/ 87599 h 1172496"/>
              <a:gd name="connsiteX2" fmla="*/ 525616 w 1051232"/>
              <a:gd name="connsiteY2" fmla="*/ 498649 h 1172496"/>
              <a:gd name="connsiteX3" fmla="*/ 1051232 w 1051232"/>
              <a:gd name="connsiteY3" fmla="*/ 586248 h 1172496"/>
              <a:gd name="connsiteX4" fmla="*/ 525616 w 1051232"/>
              <a:gd name="connsiteY4" fmla="*/ 673847 h 1172496"/>
              <a:gd name="connsiteX5" fmla="*/ 525616 w 1051232"/>
              <a:gd name="connsiteY5" fmla="*/ 1084897 h 1172496"/>
              <a:gd name="connsiteX6" fmla="*/ 0 w 1051232"/>
              <a:gd name="connsiteY6" fmla="*/ 1172496 h 117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1232" h="1172496" stroke="0" extrusionOk="0">
                <a:moveTo>
                  <a:pt x="0" y="0"/>
                </a:moveTo>
                <a:cubicBezTo>
                  <a:pt x="293777" y="6476"/>
                  <a:pt x="525546" y="31847"/>
                  <a:pt x="525616" y="87599"/>
                </a:cubicBezTo>
                <a:cubicBezTo>
                  <a:pt x="519401" y="249011"/>
                  <a:pt x="507629" y="367701"/>
                  <a:pt x="525616" y="498649"/>
                </a:cubicBezTo>
                <a:cubicBezTo>
                  <a:pt x="534905" y="530844"/>
                  <a:pt x="755904" y="556870"/>
                  <a:pt x="1051232" y="586248"/>
                </a:cubicBezTo>
                <a:cubicBezTo>
                  <a:pt x="759785" y="580646"/>
                  <a:pt x="525989" y="620631"/>
                  <a:pt x="525616" y="673847"/>
                </a:cubicBezTo>
                <a:cubicBezTo>
                  <a:pt x="519858" y="875889"/>
                  <a:pt x="545831" y="981674"/>
                  <a:pt x="525616" y="1084897"/>
                </a:cubicBezTo>
                <a:cubicBezTo>
                  <a:pt x="563059" y="1096154"/>
                  <a:pt x="277870" y="1135384"/>
                  <a:pt x="0" y="1172496"/>
                </a:cubicBezTo>
                <a:cubicBezTo>
                  <a:pt x="37" y="1001290"/>
                  <a:pt x="25581" y="785638"/>
                  <a:pt x="0" y="586248"/>
                </a:cubicBezTo>
                <a:cubicBezTo>
                  <a:pt x="-25581" y="386858"/>
                  <a:pt x="-11761" y="159502"/>
                  <a:pt x="0" y="0"/>
                </a:cubicBezTo>
                <a:close/>
              </a:path>
              <a:path w="1051232" h="1172496" fill="none" extrusionOk="0">
                <a:moveTo>
                  <a:pt x="0" y="0"/>
                </a:moveTo>
                <a:cubicBezTo>
                  <a:pt x="296392" y="-1808"/>
                  <a:pt x="522299" y="49835"/>
                  <a:pt x="525616" y="87599"/>
                </a:cubicBezTo>
                <a:cubicBezTo>
                  <a:pt x="534915" y="204386"/>
                  <a:pt x="541871" y="367483"/>
                  <a:pt x="525616" y="498649"/>
                </a:cubicBezTo>
                <a:cubicBezTo>
                  <a:pt x="564040" y="588715"/>
                  <a:pt x="746994" y="545777"/>
                  <a:pt x="1051232" y="586248"/>
                </a:cubicBezTo>
                <a:cubicBezTo>
                  <a:pt x="766794" y="584669"/>
                  <a:pt x="524908" y="622642"/>
                  <a:pt x="525616" y="673847"/>
                </a:cubicBezTo>
                <a:cubicBezTo>
                  <a:pt x="542878" y="771799"/>
                  <a:pt x="541206" y="982374"/>
                  <a:pt x="525616" y="1084897"/>
                </a:cubicBezTo>
                <a:cubicBezTo>
                  <a:pt x="513524" y="1119046"/>
                  <a:pt x="328693" y="1177315"/>
                  <a:pt x="0" y="1172496"/>
                </a:cubicBezTo>
              </a:path>
              <a:path w="1051232" h="1172496" fill="none" stroke="0" extrusionOk="0">
                <a:moveTo>
                  <a:pt x="0" y="0"/>
                </a:moveTo>
                <a:cubicBezTo>
                  <a:pt x="294278" y="-7997"/>
                  <a:pt x="530746" y="40675"/>
                  <a:pt x="525616" y="87599"/>
                </a:cubicBezTo>
                <a:cubicBezTo>
                  <a:pt x="512882" y="191903"/>
                  <a:pt x="535916" y="328944"/>
                  <a:pt x="525616" y="498649"/>
                </a:cubicBezTo>
                <a:cubicBezTo>
                  <a:pt x="548268" y="588564"/>
                  <a:pt x="752318" y="587834"/>
                  <a:pt x="1051232" y="586248"/>
                </a:cubicBezTo>
                <a:cubicBezTo>
                  <a:pt x="763357" y="588195"/>
                  <a:pt x="524780" y="626317"/>
                  <a:pt x="525616" y="673847"/>
                </a:cubicBezTo>
                <a:cubicBezTo>
                  <a:pt x="538858" y="798782"/>
                  <a:pt x="543483" y="985116"/>
                  <a:pt x="525616" y="1084897"/>
                </a:cubicBezTo>
                <a:cubicBezTo>
                  <a:pt x="502830" y="1099851"/>
                  <a:pt x="333579" y="1205075"/>
                  <a:pt x="0" y="1172496"/>
                </a:cubicBezTo>
              </a:path>
            </a:pathLst>
          </a:custGeom>
          <a:ln w="57150">
            <a:extLst>
              <a:ext uri="{C807C97D-BFC1-408E-A445-0C87EB9F89A2}">
                <ask:lineSketchStyleProps xmlns:ask="http://schemas.microsoft.com/office/drawing/2018/sketchyshapes" sd="1692027606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BFA6FCD-803A-4CAE-B87D-5C66BAA69541}"/>
              </a:ext>
            </a:extLst>
          </p:cNvPr>
          <p:cNvSpPr/>
          <p:nvPr/>
        </p:nvSpPr>
        <p:spPr>
          <a:xfrm>
            <a:off x="6924368" y="1889665"/>
            <a:ext cx="1051232" cy="4554677"/>
          </a:xfrm>
          <a:custGeom>
            <a:avLst/>
            <a:gdLst>
              <a:gd name="connsiteX0" fmla="*/ 0 w 1051232"/>
              <a:gd name="connsiteY0" fmla="*/ 0 h 4554677"/>
              <a:gd name="connsiteX1" fmla="*/ 525616 w 1051232"/>
              <a:gd name="connsiteY1" fmla="*/ 87599 h 4554677"/>
              <a:gd name="connsiteX2" fmla="*/ 525616 w 1051232"/>
              <a:gd name="connsiteY2" fmla="*/ 634155 h 4554677"/>
              <a:gd name="connsiteX3" fmla="*/ 525616 w 1051232"/>
              <a:gd name="connsiteY3" fmla="*/ 1138669 h 4554677"/>
              <a:gd name="connsiteX4" fmla="*/ 525616 w 1051232"/>
              <a:gd name="connsiteY4" fmla="*/ 1706247 h 4554677"/>
              <a:gd name="connsiteX5" fmla="*/ 525616 w 1051232"/>
              <a:gd name="connsiteY5" fmla="*/ 2189739 h 4554677"/>
              <a:gd name="connsiteX6" fmla="*/ 1051232 w 1051232"/>
              <a:gd name="connsiteY6" fmla="*/ 2277338 h 4554677"/>
              <a:gd name="connsiteX7" fmla="*/ 525616 w 1051232"/>
              <a:gd name="connsiteY7" fmla="*/ 2364937 h 4554677"/>
              <a:gd name="connsiteX8" fmla="*/ 525616 w 1051232"/>
              <a:gd name="connsiteY8" fmla="*/ 2890472 h 4554677"/>
              <a:gd name="connsiteX9" fmla="*/ 525616 w 1051232"/>
              <a:gd name="connsiteY9" fmla="*/ 3416008 h 4554677"/>
              <a:gd name="connsiteX10" fmla="*/ 525616 w 1051232"/>
              <a:gd name="connsiteY10" fmla="*/ 3920521 h 4554677"/>
              <a:gd name="connsiteX11" fmla="*/ 525616 w 1051232"/>
              <a:gd name="connsiteY11" fmla="*/ 4467078 h 4554677"/>
              <a:gd name="connsiteX12" fmla="*/ 0 w 1051232"/>
              <a:gd name="connsiteY12" fmla="*/ 4554677 h 4554677"/>
              <a:gd name="connsiteX13" fmla="*/ 0 w 1051232"/>
              <a:gd name="connsiteY13" fmla="*/ 3858462 h 4554677"/>
              <a:gd name="connsiteX14" fmla="*/ 0 w 1051232"/>
              <a:gd name="connsiteY14" fmla="*/ 3207794 h 4554677"/>
              <a:gd name="connsiteX15" fmla="*/ 0 w 1051232"/>
              <a:gd name="connsiteY15" fmla="*/ 2557126 h 4554677"/>
              <a:gd name="connsiteX16" fmla="*/ 0 w 1051232"/>
              <a:gd name="connsiteY16" fmla="*/ 1860911 h 4554677"/>
              <a:gd name="connsiteX17" fmla="*/ 0 w 1051232"/>
              <a:gd name="connsiteY17" fmla="*/ 1164696 h 4554677"/>
              <a:gd name="connsiteX18" fmla="*/ 0 w 1051232"/>
              <a:gd name="connsiteY18" fmla="*/ 0 h 4554677"/>
              <a:gd name="connsiteX0" fmla="*/ 0 w 1051232"/>
              <a:gd name="connsiteY0" fmla="*/ 0 h 4554677"/>
              <a:gd name="connsiteX1" fmla="*/ 525616 w 1051232"/>
              <a:gd name="connsiteY1" fmla="*/ 87599 h 4554677"/>
              <a:gd name="connsiteX2" fmla="*/ 525616 w 1051232"/>
              <a:gd name="connsiteY2" fmla="*/ 550070 h 4554677"/>
              <a:gd name="connsiteX3" fmla="*/ 525616 w 1051232"/>
              <a:gd name="connsiteY3" fmla="*/ 1117648 h 4554677"/>
              <a:gd name="connsiteX4" fmla="*/ 525616 w 1051232"/>
              <a:gd name="connsiteY4" fmla="*/ 1685225 h 4554677"/>
              <a:gd name="connsiteX5" fmla="*/ 525616 w 1051232"/>
              <a:gd name="connsiteY5" fmla="*/ 2189739 h 4554677"/>
              <a:gd name="connsiteX6" fmla="*/ 1051232 w 1051232"/>
              <a:gd name="connsiteY6" fmla="*/ 2277338 h 4554677"/>
              <a:gd name="connsiteX7" fmla="*/ 525616 w 1051232"/>
              <a:gd name="connsiteY7" fmla="*/ 2364937 h 4554677"/>
              <a:gd name="connsiteX8" fmla="*/ 525616 w 1051232"/>
              <a:gd name="connsiteY8" fmla="*/ 2932515 h 4554677"/>
              <a:gd name="connsiteX9" fmla="*/ 525616 w 1051232"/>
              <a:gd name="connsiteY9" fmla="*/ 3437029 h 4554677"/>
              <a:gd name="connsiteX10" fmla="*/ 525616 w 1051232"/>
              <a:gd name="connsiteY10" fmla="*/ 3920521 h 4554677"/>
              <a:gd name="connsiteX11" fmla="*/ 525616 w 1051232"/>
              <a:gd name="connsiteY11" fmla="*/ 4467078 h 4554677"/>
              <a:gd name="connsiteX12" fmla="*/ 0 w 1051232"/>
              <a:gd name="connsiteY12" fmla="*/ 4554677 h 4554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51232" h="4554677" stroke="0" extrusionOk="0">
                <a:moveTo>
                  <a:pt x="0" y="0"/>
                </a:moveTo>
                <a:cubicBezTo>
                  <a:pt x="293777" y="6476"/>
                  <a:pt x="525546" y="31847"/>
                  <a:pt x="525616" y="87599"/>
                </a:cubicBezTo>
                <a:cubicBezTo>
                  <a:pt x="534860" y="246618"/>
                  <a:pt x="507403" y="371863"/>
                  <a:pt x="525616" y="634155"/>
                </a:cubicBezTo>
                <a:cubicBezTo>
                  <a:pt x="543829" y="896447"/>
                  <a:pt x="518117" y="941231"/>
                  <a:pt x="525616" y="1138669"/>
                </a:cubicBezTo>
                <a:cubicBezTo>
                  <a:pt x="533115" y="1336107"/>
                  <a:pt x="552620" y="1586772"/>
                  <a:pt x="525616" y="1706247"/>
                </a:cubicBezTo>
                <a:cubicBezTo>
                  <a:pt x="498612" y="1825722"/>
                  <a:pt x="506117" y="1984802"/>
                  <a:pt x="525616" y="2189739"/>
                </a:cubicBezTo>
                <a:cubicBezTo>
                  <a:pt x="514927" y="2232866"/>
                  <a:pt x="723246" y="2250646"/>
                  <a:pt x="1051232" y="2277338"/>
                </a:cubicBezTo>
                <a:cubicBezTo>
                  <a:pt x="762119" y="2276171"/>
                  <a:pt x="522674" y="2307767"/>
                  <a:pt x="525616" y="2364937"/>
                </a:cubicBezTo>
                <a:cubicBezTo>
                  <a:pt x="543352" y="2511718"/>
                  <a:pt x="542626" y="2636295"/>
                  <a:pt x="525616" y="2890472"/>
                </a:cubicBezTo>
                <a:cubicBezTo>
                  <a:pt x="508606" y="3144649"/>
                  <a:pt x="542614" y="3177868"/>
                  <a:pt x="525616" y="3416008"/>
                </a:cubicBezTo>
                <a:cubicBezTo>
                  <a:pt x="508618" y="3654148"/>
                  <a:pt x="537033" y="3736432"/>
                  <a:pt x="525616" y="3920521"/>
                </a:cubicBezTo>
                <a:cubicBezTo>
                  <a:pt x="514199" y="4104610"/>
                  <a:pt x="499585" y="4321618"/>
                  <a:pt x="525616" y="4467078"/>
                </a:cubicBezTo>
                <a:cubicBezTo>
                  <a:pt x="526943" y="4525509"/>
                  <a:pt x="255187" y="4553817"/>
                  <a:pt x="0" y="4554677"/>
                </a:cubicBezTo>
                <a:cubicBezTo>
                  <a:pt x="34121" y="4361173"/>
                  <a:pt x="22865" y="4111584"/>
                  <a:pt x="0" y="3858462"/>
                </a:cubicBezTo>
                <a:cubicBezTo>
                  <a:pt x="-22865" y="3605341"/>
                  <a:pt x="-12559" y="3472675"/>
                  <a:pt x="0" y="3207794"/>
                </a:cubicBezTo>
                <a:cubicBezTo>
                  <a:pt x="12559" y="2942913"/>
                  <a:pt x="-29121" y="2808919"/>
                  <a:pt x="0" y="2557126"/>
                </a:cubicBezTo>
                <a:cubicBezTo>
                  <a:pt x="29121" y="2305333"/>
                  <a:pt x="26242" y="2063394"/>
                  <a:pt x="0" y="1860911"/>
                </a:cubicBezTo>
                <a:cubicBezTo>
                  <a:pt x="-26242" y="1658429"/>
                  <a:pt x="-21733" y="1383762"/>
                  <a:pt x="0" y="1164696"/>
                </a:cubicBezTo>
                <a:cubicBezTo>
                  <a:pt x="21733" y="945630"/>
                  <a:pt x="-4100" y="345744"/>
                  <a:pt x="0" y="0"/>
                </a:cubicBezTo>
                <a:close/>
              </a:path>
              <a:path w="1051232" h="4554677" fill="none" extrusionOk="0">
                <a:moveTo>
                  <a:pt x="0" y="0"/>
                </a:moveTo>
                <a:cubicBezTo>
                  <a:pt x="292066" y="6588"/>
                  <a:pt x="528798" y="27716"/>
                  <a:pt x="525616" y="87599"/>
                </a:cubicBezTo>
                <a:cubicBezTo>
                  <a:pt x="535340" y="223591"/>
                  <a:pt x="542299" y="380490"/>
                  <a:pt x="525616" y="550070"/>
                </a:cubicBezTo>
                <a:cubicBezTo>
                  <a:pt x="508933" y="719650"/>
                  <a:pt x="528968" y="876211"/>
                  <a:pt x="525616" y="1117648"/>
                </a:cubicBezTo>
                <a:cubicBezTo>
                  <a:pt x="522264" y="1359085"/>
                  <a:pt x="498258" y="1484499"/>
                  <a:pt x="525616" y="1685225"/>
                </a:cubicBezTo>
                <a:cubicBezTo>
                  <a:pt x="552974" y="1885951"/>
                  <a:pt x="547015" y="1962635"/>
                  <a:pt x="525616" y="2189739"/>
                </a:cubicBezTo>
                <a:cubicBezTo>
                  <a:pt x="527284" y="2272818"/>
                  <a:pt x="751190" y="2297254"/>
                  <a:pt x="1051232" y="2277338"/>
                </a:cubicBezTo>
                <a:cubicBezTo>
                  <a:pt x="765614" y="2273324"/>
                  <a:pt x="525860" y="2322337"/>
                  <a:pt x="525616" y="2364937"/>
                </a:cubicBezTo>
                <a:cubicBezTo>
                  <a:pt x="514208" y="2496960"/>
                  <a:pt x="498528" y="2699941"/>
                  <a:pt x="525616" y="2932515"/>
                </a:cubicBezTo>
                <a:cubicBezTo>
                  <a:pt x="552704" y="3165089"/>
                  <a:pt x="522195" y="3253486"/>
                  <a:pt x="525616" y="3437029"/>
                </a:cubicBezTo>
                <a:cubicBezTo>
                  <a:pt x="529037" y="3620572"/>
                  <a:pt x="543071" y="3721199"/>
                  <a:pt x="525616" y="3920521"/>
                </a:cubicBezTo>
                <a:cubicBezTo>
                  <a:pt x="508161" y="4119843"/>
                  <a:pt x="512663" y="4353199"/>
                  <a:pt x="525616" y="4467078"/>
                </a:cubicBezTo>
                <a:cubicBezTo>
                  <a:pt x="523517" y="4462847"/>
                  <a:pt x="302385" y="4597808"/>
                  <a:pt x="0" y="4554677"/>
                </a:cubicBezTo>
              </a:path>
              <a:path w="1051232" h="4554677" fill="none" stroke="0" extrusionOk="0">
                <a:moveTo>
                  <a:pt x="0" y="0"/>
                </a:moveTo>
                <a:cubicBezTo>
                  <a:pt x="296618" y="-10"/>
                  <a:pt x="525406" y="41034"/>
                  <a:pt x="525616" y="87599"/>
                </a:cubicBezTo>
                <a:cubicBezTo>
                  <a:pt x="533604" y="190573"/>
                  <a:pt x="529271" y="420905"/>
                  <a:pt x="525616" y="571091"/>
                </a:cubicBezTo>
                <a:cubicBezTo>
                  <a:pt x="521961" y="721277"/>
                  <a:pt x="512875" y="957085"/>
                  <a:pt x="525616" y="1117648"/>
                </a:cubicBezTo>
                <a:cubicBezTo>
                  <a:pt x="538357" y="1278211"/>
                  <a:pt x="504306" y="1395287"/>
                  <a:pt x="525616" y="1580118"/>
                </a:cubicBezTo>
                <a:cubicBezTo>
                  <a:pt x="546927" y="1764949"/>
                  <a:pt x="533619" y="2051956"/>
                  <a:pt x="525616" y="2189739"/>
                </a:cubicBezTo>
                <a:cubicBezTo>
                  <a:pt x="513524" y="2223888"/>
                  <a:pt x="799345" y="2282157"/>
                  <a:pt x="1051232" y="2277338"/>
                </a:cubicBezTo>
                <a:cubicBezTo>
                  <a:pt x="763616" y="2277200"/>
                  <a:pt x="527057" y="2316787"/>
                  <a:pt x="525616" y="2364937"/>
                </a:cubicBezTo>
                <a:cubicBezTo>
                  <a:pt x="542198" y="2512544"/>
                  <a:pt x="524206" y="2725744"/>
                  <a:pt x="525616" y="2890472"/>
                </a:cubicBezTo>
                <a:cubicBezTo>
                  <a:pt x="527026" y="3055200"/>
                  <a:pt x="543326" y="3231993"/>
                  <a:pt x="525616" y="3458050"/>
                </a:cubicBezTo>
                <a:cubicBezTo>
                  <a:pt x="507906" y="3684107"/>
                  <a:pt x="541887" y="3803353"/>
                  <a:pt x="525616" y="4004607"/>
                </a:cubicBezTo>
                <a:cubicBezTo>
                  <a:pt x="509345" y="4205861"/>
                  <a:pt x="532293" y="4266425"/>
                  <a:pt x="525616" y="4467078"/>
                </a:cubicBezTo>
                <a:cubicBezTo>
                  <a:pt x="559692" y="4509839"/>
                  <a:pt x="311506" y="4602179"/>
                  <a:pt x="0" y="4554677"/>
                </a:cubicBezTo>
              </a:path>
            </a:pathLst>
          </a:custGeom>
          <a:ln w="57150">
            <a:extLst>
              <a:ext uri="{C807C97D-BFC1-408E-A445-0C87EB9F89A2}">
                <ask:lineSketchStyleProps xmlns:ask="http://schemas.microsoft.com/office/drawing/2018/sketchyshapes" sd="1692027606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921224-A364-435B-BA67-38985748D857}"/>
              </a:ext>
            </a:extLst>
          </p:cNvPr>
          <p:cNvSpPr txBox="1"/>
          <p:nvPr/>
        </p:nvSpPr>
        <p:spPr>
          <a:xfrm>
            <a:off x="8420879" y="435599"/>
            <a:ext cx="36492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Примеры из документации и блогов</a:t>
            </a:r>
            <a:endParaRPr lang="en-US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041C5F-C943-402E-860A-E1D1FA99612D}"/>
              </a:ext>
            </a:extLst>
          </p:cNvPr>
          <p:cNvSpPr txBox="1"/>
          <p:nvPr/>
        </p:nvSpPr>
        <p:spPr>
          <a:xfrm>
            <a:off x="8420878" y="3837294"/>
            <a:ext cx="3649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Подводные камни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833952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1ECAA-8311-402F-9DC4-9861CEBC2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Реализуем свой </a:t>
            </a:r>
            <a:r>
              <a:rPr lang="en-US" dirty="0"/>
              <a:t>IntelliSense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04781-E53E-41C2-85F9-FE340772F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IntelliSense for Dapper queries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1163C-25DB-4E76-85A8-EE2AB5F05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50</a:t>
            </a:fld>
            <a:endParaRPr lang="en-US"/>
          </a:p>
        </p:txBody>
      </p:sp>
      <p:pic>
        <p:nvPicPr>
          <p:cNvPr id="1026" name="Picture 2" descr="Картинки по запросу dapper orm logo">
            <a:extLst>
              <a:ext uri="{FF2B5EF4-FFF2-40B4-BE49-F238E27FC236}">
                <a16:creationId xmlns:a16="http://schemas.microsoft.com/office/drawing/2014/main" id="{E258EB9A-4733-407F-999C-5A5B963AA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539" y="365124"/>
            <a:ext cx="1971261" cy="197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0298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10204-F59E-4B87-B773-7AFA351FD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Навигация по коду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9473F-8080-40F0-905F-10C538781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Refactoring + custom </a:t>
            </a:r>
            <a:r>
              <a:rPr lang="en-US" dirty="0" err="1"/>
              <a:t>CodeAction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3435D-63D1-44F7-BB58-C03CC943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62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FC7F1-3BCA-4916-91FC-52A0E514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TBD: </a:t>
            </a:r>
            <a:r>
              <a:rPr lang="ru-RU" dirty="0"/>
              <a:t>Массовое изменение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20CD1-77B8-4F7F-B158-F5ADF6126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CodeFix</a:t>
            </a:r>
            <a:r>
              <a:rPr lang="en-US" dirty="0"/>
              <a:t> + </a:t>
            </a:r>
            <a:r>
              <a:rPr lang="en-US" dirty="0" err="1"/>
              <a:t>BatchFixer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3F2A5-FCFB-4035-BEFF-EDD61C0CF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263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6C0DF-A6B4-48BE-9073-561B3FE69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поставки нашего творчества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6D868-01BD-4878-AF9E-0DB8FFF98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VSIX (Visual Studio Extension)</a:t>
            </a:r>
            <a:endParaRPr lang="ru-RU" dirty="0"/>
          </a:p>
          <a:p>
            <a:r>
              <a:rPr lang="en-US" dirty="0"/>
              <a:t>NuGet package</a:t>
            </a:r>
            <a:r>
              <a:rPr lang="ru-RU" dirty="0"/>
              <a:t> (</a:t>
            </a:r>
            <a:r>
              <a:rPr lang="en-US" dirty="0" err="1"/>
              <a:t>MSBuild</a:t>
            </a:r>
            <a:r>
              <a:rPr lang="en-US" dirty="0"/>
              <a:t>, Rider)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F734A-4B9D-410C-98FC-00B08D215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673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9986CEC-3A6A-4ED1-82CB-1DB15BBF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467" y="1457171"/>
            <a:ext cx="10905066" cy="39436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B8427-F9D8-4E9D-8672-15ED4CF5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74EBDEF-44F2-4A8D-B5A4-4227C97EDFCD}" type="slidenum">
              <a:rPr lang="en-US" smtClean="0"/>
              <a:pPr>
                <a:spcAft>
                  <a:spcPts val="600"/>
                </a:spcAft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275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9A6FD-18E9-42DA-9EF2-190B71543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Версионность </a:t>
            </a:r>
            <a:r>
              <a:rPr lang="en-US" dirty="0"/>
              <a:t>Roslyn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ED20F-42E0-40A9-8455-CB46CD53C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Каждая версия </a:t>
            </a:r>
            <a:r>
              <a:rPr lang="en-US" dirty="0"/>
              <a:t>Roslyn SDK </a:t>
            </a:r>
            <a:r>
              <a:rPr lang="ru-RU" dirty="0"/>
              <a:t>требует определённую минимальную версию </a:t>
            </a:r>
            <a:r>
              <a:rPr lang="en-US" dirty="0"/>
              <a:t>Visual Studio</a:t>
            </a:r>
          </a:p>
          <a:p>
            <a:r>
              <a:rPr lang="ru-RU" dirty="0"/>
              <a:t>Хотите поддерживать несколько версий </a:t>
            </a:r>
            <a:r>
              <a:rPr lang="en-US" dirty="0"/>
              <a:t>Visual Studio? </a:t>
            </a:r>
            <a:r>
              <a:rPr lang="ru-RU" dirty="0"/>
              <a:t>Вы обречены работать со старым </a:t>
            </a:r>
            <a:r>
              <a:rPr lang="en-US" dirty="0"/>
              <a:t>SDK</a:t>
            </a:r>
            <a:endParaRPr lang="ru-RU" dirty="0"/>
          </a:p>
          <a:p>
            <a:r>
              <a:rPr lang="ru-RU" dirty="0"/>
              <a:t>Поставили новые анализаторы в старую версию </a:t>
            </a:r>
            <a:r>
              <a:rPr lang="en-US" dirty="0"/>
              <a:t>Visual Studio? </a:t>
            </a:r>
            <a:r>
              <a:rPr lang="ru-RU" dirty="0"/>
              <a:t>Это не будет работать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CED05-1DFC-40B5-B351-BA1E80AE6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448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56564-BA62-4789-A0E8-83A71AB7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Версионность </a:t>
            </a:r>
            <a:r>
              <a:rPr lang="en-US" dirty="0"/>
              <a:t>Roslyn SDK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DB7331F-B0C7-4203-AC86-8387DD7233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6418473"/>
              </p:ext>
            </p:extLst>
          </p:nvPr>
        </p:nvGraphicFramePr>
        <p:xfrm>
          <a:off x="838200" y="1825625"/>
          <a:ext cx="10515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93262488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720785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Версия </a:t>
                      </a:r>
                      <a:r>
                        <a:rPr lang="en-US" dirty="0"/>
                        <a:t>NuGet-</a:t>
                      </a:r>
                      <a:r>
                        <a:rPr lang="ru-RU" dirty="0"/>
                        <a:t>пакетов </a:t>
                      </a:r>
                      <a:r>
                        <a:rPr lang="en-US" dirty="0"/>
                        <a:t>Roslyn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Версия </a:t>
                      </a:r>
                      <a:r>
                        <a:rPr lang="en-US" dirty="0"/>
                        <a:t>Visual Studio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78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  <a:r>
                        <a:rPr lang="en-US" dirty="0"/>
                        <a:t>.X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 Studio 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381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2.10.0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Visual Studio 2017 Update 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074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2.9.0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 Studio 2017 Update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847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880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 Studio 2017 RTM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991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 Studio 2015 Update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695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276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 Studio 2015 RTM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465309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F659DC-30B8-4272-8A50-C64148FA6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335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5AD23-56D9-4088-BB53-7AFBB01C7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DLL Hell </a:t>
            </a:r>
            <a:r>
              <a:rPr lang="ru-RU" dirty="0"/>
              <a:t>в </a:t>
            </a:r>
            <a:r>
              <a:rPr lang="en-US" dirty="0"/>
              <a:t>Visual Studio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7CCB9D-5A61-4113-BCB1-D2D911113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229987"/>
            <a:ext cx="10515600" cy="37016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4D5EA-E267-4970-BA71-D6DAF4313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700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5AD23-56D9-4088-BB53-7AFBB01C7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DLL Hell </a:t>
            </a:r>
            <a:r>
              <a:rPr lang="ru-RU" dirty="0"/>
              <a:t>в </a:t>
            </a:r>
            <a:r>
              <a:rPr lang="en-US" dirty="0"/>
              <a:t>Visual Studio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7CCB9D-5A61-4113-BCB1-D2D911113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670810"/>
            <a:ext cx="10515600" cy="443828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4D5EA-E267-4970-BA71-D6DAF4313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801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174E-509A-4041-9C13-DE4054611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внедрить статический анализ в процесс разработки и тестирования?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7BF9-A4B4-4A2C-8B6E-3BE9BCC3C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Статический анализ при написании кода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Проверка всей кодовой базы во внешнем тесте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8B5D0-F695-43B0-9E83-67C92A571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15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23845-A361-4DD0-90F5-D297FEF8E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чём я буду рассказывать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F1CCD-FBB3-48E0-A196-04F35B507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«Подводные камни» при работе с </a:t>
            </a:r>
            <a:r>
              <a:rPr lang="en-US" dirty="0"/>
              <a:t>Roslyn </a:t>
            </a:r>
            <a:r>
              <a:rPr lang="ru-RU" dirty="0"/>
              <a:t>за пределами </a:t>
            </a:r>
            <a:r>
              <a:rPr lang="en-US" dirty="0"/>
              <a:t>“Hello World!”</a:t>
            </a:r>
          </a:p>
          <a:p>
            <a:r>
              <a:rPr lang="ru-RU" dirty="0"/>
              <a:t>Как полноценно интегрировать статический анализ на </a:t>
            </a:r>
            <a:r>
              <a:rPr lang="en-US" dirty="0"/>
              <a:t>Roslyn </a:t>
            </a:r>
            <a:r>
              <a:rPr lang="ru-RU" dirty="0"/>
              <a:t>в процесс разработки (работа с </a:t>
            </a:r>
            <a:r>
              <a:rPr lang="en-US" dirty="0"/>
              <a:t>legacy </a:t>
            </a:r>
            <a:r>
              <a:rPr lang="ru-RU" dirty="0"/>
              <a:t>кодом, интеграция с </a:t>
            </a:r>
            <a:r>
              <a:rPr lang="en-US" dirty="0"/>
              <a:t>CI, etc.)</a:t>
            </a:r>
            <a:endParaRPr lang="ru-RU" dirty="0"/>
          </a:p>
          <a:p>
            <a:r>
              <a:rPr lang="ru-RU" dirty="0"/>
              <a:t>Как ещё более ускорить процесс разработки, используя </a:t>
            </a:r>
            <a:r>
              <a:rPr lang="en-US" dirty="0"/>
              <a:t>Roslyn </a:t>
            </a:r>
            <a:r>
              <a:rPr lang="ru-RU" dirty="0"/>
              <a:t>для рефакторинга, подсветки синтаксиса, форматирования, навигации</a:t>
            </a:r>
            <a:r>
              <a:rPr lang="en-US" dirty="0"/>
              <a:t>, </a:t>
            </a:r>
            <a:r>
              <a:rPr lang="ru-RU" dirty="0"/>
              <a:t>создания своего </a:t>
            </a:r>
            <a:r>
              <a:rPr lang="en-US" dirty="0"/>
              <a:t>IntelliSense</a:t>
            </a:r>
            <a:r>
              <a:rPr lang="ru-RU" dirty="0"/>
              <a:t> и т.п.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30895-B9F2-4498-B51A-2643ECA2F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0ADDD5-CC8B-4ADD-8E59-F9BF335DC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572" y="459579"/>
            <a:ext cx="2199660" cy="123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392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1269-1B84-432B-B133-17D7D6C46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Сложности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5CAA2-FECA-4E12-BF55-0B04F7F78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Legacy code</a:t>
            </a:r>
          </a:p>
          <a:p>
            <a:r>
              <a:rPr lang="en-US" dirty="0"/>
              <a:t>False-positive </a:t>
            </a:r>
            <a:r>
              <a:rPr lang="ru-RU" dirty="0"/>
              <a:t>срабатывания</a:t>
            </a:r>
          </a:p>
          <a:p>
            <a:r>
              <a:rPr lang="ru-RU" dirty="0"/>
              <a:t>Необходимость «выключать» диагностики по требованию</a:t>
            </a:r>
            <a:r>
              <a:rPr lang="en-US" dirty="0"/>
              <a:t> </a:t>
            </a:r>
            <a:r>
              <a:rPr lang="ru-RU" dirty="0"/>
              <a:t>в определённых местах в коде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15687-B19F-40D3-AC78-2DE70751F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74EBDEF-44F2-4A8D-B5A4-4227C97EDFC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4860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9BBC6-811F-4B9C-B9C2-C943201EB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EC3FDD-9E02-49A2-BC5D-8CF92950F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61</a:t>
            </a:fld>
            <a:endParaRPr 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1D8291-4FA9-46BB-8C16-68886ED6EB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006821"/>
            <a:ext cx="10600979" cy="329320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xml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version=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encoding=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?&gt;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RuleSet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"New Rule Set</a:t>
            </a:r>
            <a:r>
              <a:rPr lang="en-US" altLang="en-US" sz="2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Description=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ToolsVersion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"15.0"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&lt;Rules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AnalyzerId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Microsoft.CodeAnalysis.CSharp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RuleNamespace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Microsoft.CodeAnalysis.CSharp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&lt;Rule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Id=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"CS0168"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Action=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"Hidden"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/&gt;</a:t>
            </a:r>
            <a:endParaRPr lang="en-US" altLang="en-US" sz="2600" dirty="0">
              <a:solidFill>
                <a:srgbClr val="000000"/>
              </a:solidFill>
              <a:highlight>
                <a:srgbClr val="00FF00"/>
              </a:highlight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&lt;/Rules&gt;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RuleSet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12443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4E090-C6DE-4D44-A054-42F4A55D3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DD28-AB08-40FC-95A0-CD365E2DF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Позволяет полностью выключать определённые диагностики</a:t>
            </a:r>
          </a:p>
          <a:p>
            <a:r>
              <a:rPr lang="ru-RU" dirty="0"/>
              <a:t>Можно изменить </a:t>
            </a:r>
            <a:r>
              <a:rPr lang="en-US" dirty="0"/>
              <a:t>severity</a:t>
            </a:r>
            <a:r>
              <a:rPr lang="ru-RU" dirty="0"/>
              <a:t> диагностики</a:t>
            </a:r>
          </a:p>
          <a:p>
            <a:r>
              <a:rPr lang="ru-RU" dirty="0"/>
              <a:t>Невозможно «выключить» диагностику в определённом месте в коде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8AF13-044C-4546-91D9-FD5AB383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1821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4922D-7C7F-497A-B910-76E691131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Pragma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72985E-4A8B-4BBA-882B-42D9B605B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EF4B0C-100E-4D27-B93E-B97CD79E0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#pragma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warning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disable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219</a:t>
            </a:r>
          </a:p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notUsed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5;</a:t>
            </a: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#pragma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warning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restore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219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3460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1589A-1778-4D22-8D5C-BE2445C4E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Pragma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54DA7-D478-4CAA-9263-1CE5F2CF9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Придётся обновлять всю существующую кодовую базу</a:t>
            </a:r>
          </a:p>
          <a:p>
            <a:r>
              <a:rPr lang="ru-RU" dirty="0"/>
              <a:t>Потеря </a:t>
            </a:r>
            <a:r>
              <a:rPr lang="en-US" dirty="0"/>
              <a:t>history / blame</a:t>
            </a:r>
            <a:endParaRPr lang="ru-RU" dirty="0"/>
          </a:p>
          <a:p>
            <a:r>
              <a:rPr lang="ru-RU" dirty="0"/>
              <a:t>Занимает много места в коде</a:t>
            </a:r>
          </a:p>
          <a:p>
            <a:r>
              <a:rPr lang="ru-RU" dirty="0"/>
              <a:t>Сильно выделяется по форматированию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78422-8AFC-4CE7-9B40-F965D3E0C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442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53E50-8137-4C5E-BF00-FD1467197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SuppressMessageAttribute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97538-AB46-42A8-A705-FD2FACE19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SuppressMessage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category: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"Compiler"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checkId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"CS0219"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 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DoSomething()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notUsed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5;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AEF94-BBF2-4B4E-B81B-DD3251BA3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956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7ECB9-5CAA-4769-A7C5-1F088AED2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SuppressMessageAttribute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4C405-23BB-464D-A723-88A742F4B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Минимальный </a:t>
            </a:r>
            <a:r>
              <a:rPr lang="en-US" dirty="0"/>
              <a:t>scope</a:t>
            </a:r>
            <a:r>
              <a:rPr lang="ru-RU" dirty="0"/>
              <a:t> отключения диагностики — метод</a:t>
            </a:r>
          </a:p>
          <a:p>
            <a:r>
              <a:rPr lang="ru-RU" dirty="0"/>
              <a:t>Придётся обновлять всю существующую кодовую базу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1D3CC-6FDA-4674-88C8-955397703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228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6C3C2-C78E-4C85-9119-5FEF6A02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File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51EC18-F9DB-4531-9D90-8BF301B5F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67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42A43E7-1EAD-4EC6-A9FA-38274465DA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90688"/>
            <a:ext cx="10783721" cy="36933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xml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version=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encoding=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?&gt;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&lt;suppressions&gt;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600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suppressDiagnostic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id=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"DN1234"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3F7F59"/>
                </a:solidFill>
                <a:effectLst/>
                <a:latin typeface="Consolas" panose="020B0609020204030204" pitchFamily="49" charset="0"/>
              </a:rPr>
              <a:t>&lt;!-- symbol or syntax node --&gt;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&lt;context&gt;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DotNext.Demo.MyController.Get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&lt;/context&gt;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3F7F59"/>
                </a:solidFill>
                <a:effectLst/>
                <a:latin typeface="Consolas" panose="020B0609020204030204" pitchFamily="49" charset="0"/>
              </a:rPr>
              <a:t>&lt;!-- token or trivia --&gt;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&lt;target&gt;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FirstOrDefault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&lt;/target&gt;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suppress</a:t>
            </a:r>
            <a:r>
              <a:rPr lang="en-US" altLang="en-US" sz="2600" dirty="0" err="1">
                <a:solidFill>
                  <a:srgbClr val="7F0055"/>
                </a:solidFill>
                <a:latin typeface="Consolas" panose="020B0609020204030204" pitchFamily="49" charset="0"/>
              </a:rPr>
              <a:t>Diagnostic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&lt;/suppressions&gt;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0338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18A83-3F78-421D-B3AC-9D4C54390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File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19747E-C9CC-46BD-B0A3-C4502CA22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90" y="1690688"/>
            <a:ext cx="9793357" cy="40788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9FF5E-5EDC-4D53-A05C-0B4B51944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219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170E-8014-44C4-AC38-E1C003E3A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File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1C9A22-006B-408E-BDF1-790F0A50E2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7966"/>
            <a:ext cx="10515600" cy="28666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944875-03AE-4ACA-8D79-6440ADBA1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19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23845-A361-4DD0-90F5-D297FEF8E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чём я буду рассказывать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F1CCD-FBB3-48E0-A196-04F35B507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70</a:t>
            </a:r>
            <a:r>
              <a:rPr lang="ru-RU" dirty="0"/>
              <a:t>+</a:t>
            </a:r>
            <a:r>
              <a:rPr lang="en-US" dirty="0"/>
              <a:t> </a:t>
            </a:r>
            <a:r>
              <a:rPr lang="ru-RU" dirty="0"/>
              <a:t>статических анализаторов</a:t>
            </a:r>
          </a:p>
          <a:p>
            <a:r>
              <a:rPr lang="ru-RU" dirty="0"/>
              <a:t>28 </a:t>
            </a:r>
            <a:r>
              <a:rPr lang="en-US" dirty="0"/>
              <a:t>code fix’</a:t>
            </a:r>
            <a:r>
              <a:rPr lang="ru-RU" dirty="0"/>
              <a:t>ов</a:t>
            </a:r>
          </a:p>
          <a:p>
            <a:r>
              <a:rPr lang="en-US" dirty="0"/>
              <a:t>~1600 </a:t>
            </a:r>
            <a:r>
              <a:rPr lang="ru-RU" dirty="0"/>
              <a:t>установок</a:t>
            </a:r>
          </a:p>
          <a:p>
            <a:r>
              <a:rPr lang="ru-RU" dirty="0"/>
              <a:t>Подсветка синтаксиса, форматирование кода, навигация по коду, показ структуры сущностей предметной области</a:t>
            </a:r>
            <a:r>
              <a:rPr lang="en-US" dirty="0"/>
              <a:t> </a:t>
            </a:r>
            <a:r>
              <a:rPr lang="ru-RU" dirty="0"/>
              <a:t>в отдельном окне, </a:t>
            </a:r>
            <a:r>
              <a:rPr lang="en-US" dirty="0"/>
              <a:t>outlining </a:t>
            </a:r>
            <a:r>
              <a:rPr lang="ru-RU" dirty="0"/>
              <a:t>(</a:t>
            </a:r>
            <a:r>
              <a:rPr lang="en-US" dirty="0"/>
              <a:t>collapse/expand) </a:t>
            </a:r>
            <a:r>
              <a:rPr lang="ru-RU" dirty="0"/>
              <a:t>и т.п.</a:t>
            </a:r>
          </a:p>
          <a:p>
            <a:r>
              <a:rPr lang="ru-RU" dirty="0"/>
              <a:t>Входит в </a:t>
            </a:r>
            <a:r>
              <a:rPr lang="en-US" dirty="0"/>
              <a:t>Definition of Done</a:t>
            </a:r>
            <a:endParaRPr lang="ru-RU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30895-B9F2-4498-B51A-2643ECA2F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0ADDD5-CC8B-4ADD-8E59-F9BF335DC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572" y="459579"/>
            <a:ext cx="2199660" cy="123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628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6C3C2-C78E-4C85-9119-5FEF6A02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DD12E-100E-4F87-BC9D-9B1B77991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поддерживается «из коробки», требует реализации с нуля</a:t>
            </a:r>
            <a:endParaRPr lang="en-US" dirty="0"/>
          </a:p>
          <a:p>
            <a:r>
              <a:rPr lang="ru-RU" dirty="0"/>
              <a:t>Не требует изменения существующего кода</a:t>
            </a:r>
          </a:p>
          <a:p>
            <a:r>
              <a:rPr lang="ru-RU" dirty="0"/>
              <a:t>Низкая наглядность (особенно при </a:t>
            </a:r>
            <a:r>
              <a:rPr lang="en-US" dirty="0"/>
              <a:t>code review)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ECA68-2E06-4E13-A930-DA0BFBE0C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903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C6D0-E6DA-45A7-99A2-E37182F6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6F401-E64C-4317-8AF2-065AADF2F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MyExtension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disable once DN1001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Console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.WriteLine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dotNext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!"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8E38F-8CD3-40DB-AAB7-112E4A59A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2865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68B54-532F-4209-96AB-23F212C41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Comments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D02EA5-2354-4A67-8BBB-ED18005AF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7966"/>
            <a:ext cx="10515600" cy="28666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C42A9-2A90-4452-BB6C-F4D81D28A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841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C6D0-E6DA-45A7-99A2-E37182F6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6F401-E64C-4317-8AF2-065AADF2F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занимают много места в коде</a:t>
            </a:r>
          </a:p>
          <a:p>
            <a:r>
              <a:rPr lang="ru-RU" dirty="0"/>
              <a:t>Не выделяются из общего форматирования</a:t>
            </a:r>
          </a:p>
          <a:p>
            <a:r>
              <a:rPr lang="ru-RU" dirty="0"/>
              <a:t>Высокая наглядность (видны при </a:t>
            </a:r>
            <a:r>
              <a:rPr lang="en-US" dirty="0"/>
              <a:t>code review</a:t>
            </a:r>
            <a:r>
              <a:rPr lang="ru-RU" dirty="0"/>
              <a:t>)</a:t>
            </a:r>
          </a:p>
          <a:p>
            <a:r>
              <a:rPr lang="ru-RU" dirty="0"/>
              <a:t>Не поддерживаются «из коробки», требует реализации с нуля</a:t>
            </a:r>
          </a:p>
          <a:p>
            <a:r>
              <a:rPr lang="ru-RU" dirty="0"/>
              <a:t>Требуют изменения существующей кодовой базы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CCF7C-7D14-42E5-9C56-A0E63A0F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34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1269-1B84-432B-B133-17D7D6C46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5CAA2-FECA-4E12-BF55-0B04F7F78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Legacy code</a:t>
            </a:r>
          </a:p>
          <a:p>
            <a:r>
              <a:rPr lang="en-US" dirty="0"/>
              <a:t>False-positive </a:t>
            </a:r>
            <a:r>
              <a:rPr lang="ru-RU" dirty="0"/>
              <a:t>срабатывания</a:t>
            </a:r>
          </a:p>
          <a:p>
            <a:r>
              <a:rPr lang="ru-RU" dirty="0"/>
              <a:t>Необходимость «выключать» диагностики</a:t>
            </a:r>
          </a:p>
          <a:p>
            <a:pPr marL="0" indent="231775">
              <a:buNone/>
            </a:pPr>
            <a:r>
              <a:rPr lang="ru-RU" dirty="0"/>
              <a:t>по требованию</a:t>
            </a:r>
            <a:r>
              <a:rPr lang="en-US" dirty="0"/>
              <a:t> </a:t>
            </a:r>
            <a:r>
              <a:rPr lang="ru-RU" dirty="0"/>
              <a:t>в определённых местах в коде</a:t>
            </a:r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F0CFDE71-871D-4963-81CA-F3648ED1BD5E}"/>
              </a:ext>
            </a:extLst>
          </p:cNvPr>
          <p:cNvSpPr/>
          <p:nvPr/>
        </p:nvSpPr>
        <p:spPr>
          <a:xfrm>
            <a:off x="8512628" y="1825626"/>
            <a:ext cx="370115" cy="874032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59B643B-599B-46D7-9FD9-25F9256D2D9A}"/>
              </a:ext>
            </a:extLst>
          </p:cNvPr>
          <p:cNvSpPr/>
          <p:nvPr/>
        </p:nvSpPr>
        <p:spPr>
          <a:xfrm>
            <a:off x="8512628" y="2834594"/>
            <a:ext cx="370115" cy="931863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AA141E9-2011-4AC3-8B96-F51EAE54643E}"/>
              </a:ext>
            </a:extLst>
          </p:cNvPr>
          <p:cNvSpPr txBox="1">
            <a:spLocks/>
          </p:cNvSpPr>
          <p:nvPr/>
        </p:nvSpPr>
        <p:spPr>
          <a:xfrm>
            <a:off x="9107715" y="2041299"/>
            <a:ext cx="2561772" cy="4426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Suppression File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3B5F9D2-2B4A-4CB5-9A43-4D92C2416B0E}"/>
              </a:ext>
            </a:extLst>
          </p:cNvPr>
          <p:cNvSpPr txBox="1">
            <a:spLocks/>
          </p:cNvSpPr>
          <p:nvPr/>
        </p:nvSpPr>
        <p:spPr>
          <a:xfrm>
            <a:off x="9107715" y="3050268"/>
            <a:ext cx="2561772" cy="4426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Code Comments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85581B-38E7-425E-8D45-C324C69E4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931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0991F-891D-471A-8709-F04F2E0CB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Запуск анализаторов «извне»</a:t>
            </a:r>
            <a:r>
              <a:rPr lang="en-US" dirty="0"/>
              <a:t> </a:t>
            </a:r>
            <a:r>
              <a:rPr lang="en-US" dirty="0" err="1"/>
              <a:t>MSBuild</a:t>
            </a:r>
            <a:r>
              <a:rPr lang="ru-RU" dirty="0"/>
              <a:t> и</a:t>
            </a:r>
            <a:r>
              <a:rPr lang="en-US" dirty="0"/>
              <a:t> IDE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B50AD1F-AD42-4EBF-AD7C-D8865ACE5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21856"/>
            <a:ext cx="10193110" cy="341428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5ADB1B-17DA-4F79-BF79-A9637C668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009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4A345-043E-4A90-9D40-CDB686447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Bottom Line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D9A594-BF70-4F64-99EC-404CE67718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991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B05B-A62A-4953-8F8D-ED485BE0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найти информацию?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91F6B-7FC1-4FC6-81F6-67E04FC0E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Roslyn Cookbook by Manish </a:t>
            </a:r>
            <a:r>
              <a:rPr lang="en-US" dirty="0" err="1"/>
              <a:t>Vasani</a:t>
            </a:r>
            <a:endParaRPr lang="ru-RU" dirty="0"/>
          </a:p>
          <a:p>
            <a:r>
              <a:rPr lang="en-US" dirty="0"/>
              <a:t>Open-source </a:t>
            </a:r>
            <a:r>
              <a:rPr lang="ru-RU" dirty="0"/>
              <a:t>проекты</a:t>
            </a:r>
          </a:p>
          <a:p>
            <a:pPr lvl="1"/>
            <a:r>
              <a:rPr lang="en-US" dirty="0"/>
              <a:t>Roslyn Analyzers: </a:t>
            </a:r>
            <a:r>
              <a:rPr lang="en-US" dirty="0">
                <a:hlinkClick r:id="rId3"/>
              </a:rPr>
              <a:t>https://github.com/dotnet/roslyn-analyzers</a:t>
            </a:r>
            <a:endParaRPr lang="en-US" dirty="0"/>
          </a:p>
          <a:p>
            <a:pPr lvl="1"/>
            <a:r>
              <a:rPr lang="en-US" dirty="0" err="1"/>
              <a:t>Roslynator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https://github.com/JosefPihrt/Roslynator</a:t>
            </a:r>
            <a:endParaRPr lang="en-US" dirty="0"/>
          </a:p>
          <a:p>
            <a:pPr lvl="1"/>
            <a:r>
              <a:rPr lang="en-US" dirty="0" err="1"/>
              <a:t>xUnit</a:t>
            </a:r>
            <a:r>
              <a:rPr lang="en-US" dirty="0"/>
              <a:t> Analyzers: </a:t>
            </a:r>
            <a:r>
              <a:rPr lang="en-US" dirty="0">
                <a:hlinkClick r:id="rId5"/>
              </a:rPr>
              <a:t>https://github.com/xunit/xunit.analyzers</a:t>
            </a:r>
            <a:endParaRPr lang="ru-RU" dirty="0"/>
          </a:p>
          <a:p>
            <a:pPr lvl="1"/>
            <a:r>
              <a:rPr lang="en-US" dirty="0"/>
              <a:t>Acuminator: </a:t>
            </a:r>
            <a:r>
              <a:rPr lang="en-US" dirty="0">
                <a:hlinkClick r:id="rId6"/>
              </a:rPr>
              <a:t>https://github.com/Acumatica/Acuminator</a:t>
            </a:r>
            <a:endParaRPr lang="en-US" dirty="0"/>
          </a:p>
          <a:p>
            <a:r>
              <a:rPr lang="ru-RU" dirty="0"/>
              <a:t>Исходники </a:t>
            </a:r>
            <a:r>
              <a:rPr lang="en-US" dirty="0"/>
              <a:t>Roslyn: </a:t>
            </a:r>
            <a:r>
              <a:rPr lang="en-US" dirty="0">
                <a:hlinkClick r:id="rId7"/>
              </a:rPr>
              <a:t>https://github.com/dotnet/roslyn-sdk</a:t>
            </a:r>
            <a:endParaRPr lang="ru-R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A6DC036-A712-4FF7-BE87-D74E4352CA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7" t="7645" r="8472" b="8471"/>
          <a:stretch/>
        </p:blipFill>
        <p:spPr bwMode="auto">
          <a:xfrm>
            <a:off x="9346758" y="640080"/>
            <a:ext cx="2540442" cy="254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7B007-B54C-400C-A933-66AEA34FE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8325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B05B-A62A-4953-8F8D-ED485BE0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91F6B-7FC1-4FC6-81F6-67E04FC0E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88225"/>
            <a:ext cx="10515600" cy="988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hlinkClick r:id="rId3"/>
              </a:rPr>
              <a:t>https://github.com/dropsonic/dotNext2019</a:t>
            </a:r>
            <a:endParaRPr lang="ru-RU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7B007-B54C-400C-A933-66AEA34FE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04ED1-6B12-4D97-BB13-1E1CF0BD9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875" y="1484587"/>
            <a:ext cx="35242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348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4A345-043E-4A90-9D40-CDB686447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30811-2865-44D2-9C06-7CFDD214A7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ru-RU" i="1" dirty="0"/>
          </a:p>
          <a:p>
            <a:r>
              <a:rPr lang="ru-RU" i="1" dirty="0"/>
              <a:t>Владимир Панченко</a:t>
            </a:r>
          </a:p>
          <a:p>
            <a:r>
              <a:rPr lang="en-US" i="1" dirty="0"/>
              <a:t>Acumatica</a:t>
            </a:r>
            <a:endParaRPr lang="ru-RU" i="1" dirty="0"/>
          </a:p>
          <a:p>
            <a:r>
              <a:rPr lang="en-US" i="1" dirty="0"/>
              <a:t>dropsonic.pan@gmail.com</a:t>
            </a:r>
          </a:p>
        </p:txBody>
      </p:sp>
    </p:spTree>
    <p:extLst>
      <p:ext uri="{BB962C8B-B14F-4D97-AF65-F5344CB8AC3E}">
        <p14:creationId xmlns:p14="http://schemas.microsoft.com/office/powerpoint/2010/main" val="2951728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B05B-A62A-4953-8F8D-ED485BE0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91F6B-7FC1-4FC6-81F6-67E04FC0E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88225"/>
            <a:ext cx="10515600" cy="988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hlinkClick r:id="rId3"/>
              </a:rPr>
              <a:t>https://github.com/dropsonic/dotNext2019</a:t>
            </a:r>
            <a:endParaRPr lang="ru-RU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7B007-B54C-400C-A933-66AEA34FE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04ED1-6B12-4D97-BB13-1E1CF0BD9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875" y="1484587"/>
            <a:ext cx="35242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42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4A345-043E-4A90-9D40-CDB686447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Как всё начиналось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F18FE32-3045-449A-BC20-39C4DEF8D1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22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12654</TotalTime>
  <Words>4609</Words>
  <Application>Microsoft Office PowerPoint</Application>
  <PresentationFormat>Widescreen</PresentationFormat>
  <Paragraphs>674</Paragraphs>
  <Slides>79</Slides>
  <Notes>57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4" baseType="lpstr">
      <vt:lpstr>Arial</vt:lpstr>
      <vt:lpstr>Calibri</vt:lpstr>
      <vt:lpstr>Calibri Light</vt:lpstr>
      <vt:lpstr>Consolas</vt:lpstr>
      <vt:lpstr>Office Theme</vt:lpstr>
      <vt:lpstr>Roslyn: мастерство статического анализа</vt:lpstr>
      <vt:lpstr>Обо мне</vt:lpstr>
      <vt:lpstr>PowerPoint Presentation</vt:lpstr>
      <vt:lpstr>PowerPoint Presentation</vt:lpstr>
      <vt:lpstr>PowerPoint Presentation</vt:lpstr>
      <vt:lpstr>О чём я буду рассказывать</vt:lpstr>
      <vt:lpstr>О чём я буду рассказывать</vt:lpstr>
      <vt:lpstr>Примеры</vt:lpstr>
      <vt:lpstr>Как всё начиналось</vt:lpstr>
      <vt:lpstr>Чем раньше, тем лучше</vt:lpstr>
      <vt:lpstr>Вводные данные</vt:lpstr>
      <vt:lpstr>PowerPoint Presentation</vt:lpstr>
      <vt:lpstr>PowerPoint Presentation</vt:lpstr>
      <vt:lpstr>Как всё начиналось</vt:lpstr>
      <vt:lpstr>Как тестировать analyzers и code fixes</vt:lpstr>
      <vt:lpstr>Как тестировать analyzers и code fixes</vt:lpstr>
      <vt:lpstr>throw in Dispose</vt:lpstr>
      <vt:lpstr>throw in Dispose</vt:lpstr>
      <vt:lpstr>Как тестировать analyzers и code fixes</vt:lpstr>
      <vt:lpstr>Как тестировать analyzers и code fixes</vt:lpstr>
      <vt:lpstr>Тестовый фреймворк</vt:lpstr>
      <vt:lpstr>Как тестировать analyzers и code fixes</vt:lpstr>
      <vt:lpstr>Пример от Microsoft</vt:lpstr>
      <vt:lpstr>Пример от нас</vt:lpstr>
      <vt:lpstr>Немножко теории</vt:lpstr>
      <vt:lpstr>Немножко теории</vt:lpstr>
      <vt:lpstr>WellKnownTypes</vt:lpstr>
      <vt:lpstr>WellKnownTypes</vt:lpstr>
      <vt:lpstr>WellKnownTypes</vt:lpstr>
      <vt:lpstr>WellKnownTypes</vt:lpstr>
      <vt:lpstr>WellKnownTypes</vt:lpstr>
      <vt:lpstr>Рекурсивный анализ кода</vt:lpstr>
      <vt:lpstr>PowerPoint Presentation</vt:lpstr>
      <vt:lpstr>Рекурсивный анализ кода</vt:lpstr>
      <vt:lpstr>Рекурсивный анализ кода</vt:lpstr>
      <vt:lpstr>CSharpSyntax</vt:lpstr>
      <vt:lpstr>PowerPoint Presentation</vt:lpstr>
      <vt:lpstr>Рекурсивный анализ кода</vt:lpstr>
      <vt:lpstr>Рекурсивный анализ кода</vt:lpstr>
      <vt:lpstr>Рекурсивный анализ кода</vt:lpstr>
      <vt:lpstr>Пишем больше анализаторов</vt:lpstr>
      <vt:lpstr>Пишем больше анализаторов</vt:lpstr>
      <vt:lpstr>Что получили?</vt:lpstr>
      <vt:lpstr>PowerPoint Presentation</vt:lpstr>
      <vt:lpstr>PowerPoint Presentation</vt:lpstr>
      <vt:lpstr>Агрегирующие анализаторы</vt:lpstr>
      <vt:lpstr>Структура</vt:lpstr>
      <vt:lpstr>Data Flow модель</vt:lpstr>
      <vt:lpstr>Что ещё можно делать с помощью Roslyn?</vt:lpstr>
      <vt:lpstr>Реализуем свой IntelliSense</vt:lpstr>
      <vt:lpstr>Навигация по коду</vt:lpstr>
      <vt:lpstr>TBD: Массовое изменение кода</vt:lpstr>
      <vt:lpstr>Способы поставки нашего творчества</vt:lpstr>
      <vt:lpstr>PowerPoint Presentation</vt:lpstr>
      <vt:lpstr>Версионность Roslyn SDK</vt:lpstr>
      <vt:lpstr>Версионность Roslyn SDK</vt:lpstr>
      <vt:lpstr>DLL Hell в Visual Studio</vt:lpstr>
      <vt:lpstr>DLL Hell в Visual Studio</vt:lpstr>
      <vt:lpstr>Как внедрить статический анализ в процесс разработки и тестирования?</vt:lpstr>
      <vt:lpstr>Сложности</vt:lpstr>
      <vt:lpstr>Ruleset</vt:lpstr>
      <vt:lpstr>Ruleset</vt:lpstr>
      <vt:lpstr>Pragma</vt:lpstr>
      <vt:lpstr>Pragma</vt:lpstr>
      <vt:lpstr>SuppressMessageAttribute</vt:lpstr>
      <vt:lpstr>SuppressMessageAttribute</vt:lpstr>
      <vt:lpstr>Suppression File</vt:lpstr>
      <vt:lpstr>Suppression File</vt:lpstr>
      <vt:lpstr>Suppression File</vt:lpstr>
      <vt:lpstr>Suppression File</vt:lpstr>
      <vt:lpstr>Code Comments</vt:lpstr>
      <vt:lpstr>Code Comments</vt:lpstr>
      <vt:lpstr>Code Comments</vt:lpstr>
      <vt:lpstr>Решение</vt:lpstr>
      <vt:lpstr>Запуск анализаторов «извне» MSBuild и IDE</vt:lpstr>
      <vt:lpstr>Bottom Line</vt:lpstr>
      <vt:lpstr>Где найти информацию?</vt:lpstr>
      <vt:lpstr>Примеры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Roslyn: мастерство статического анализа</dc:title>
  <dc:creator>Vladimir Panchenko</dc:creator>
  <cp:lastModifiedBy>Vladimir Panchenko</cp:lastModifiedBy>
  <cp:revision>300</cp:revision>
  <dcterms:created xsi:type="dcterms:W3CDTF">2019-10-12T12:14:53Z</dcterms:created>
  <dcterms:modified xsi:type="dcterms:W3CDTF">2019-10-26T12:34:26Z</dcterms:modified>
</cp:coreProperties>
</file>